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12_698FFC7E.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256" r:id="rId5"/>
    <p:sldId id="257" r:id="rId6"/>
    <p:sldId id="258" r:id="rId7"/>
    <p:sldId id="266" r:id="rId8"/>
    <p:sldId id="265" r:id="rId9"/>
    <p:sldId id="264" r:id="rId10"/>
    <p:sldId id="267" r:id="rId11"/>
    <p:sldId id="279" r:id="rId12"/>
    <p:sldId id="268"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80" r:id="rId26"/>
    <p:sldId id="284" r:id="rId27"/>
    <p:sldId id="281" r:id="rId28"/>
    <p:sldId id="282" r:id="rId29"/>
    <p:sldId id="283" r:id="rId30"/>
    <p:sldId id="274" r:id="rId31"/>
    <p:sldId id="269" r:id="rId32"/>
    <p:sldId id="270" r:id="rId33"/>
    <p:sldId id="271" r:id="rId34"/>
    <p:sldId id="272" r:id="rId35"/>
    <p:sldId id="273" r:id="rId36"/>
    <p:sldId id="297" r:id="rId37"/>
    <p:sldId id="277" r:id="rId38"/>
    <p:sldId id="278" r:id="rId39"/>
    <p:sldId id="275" r:id="rId40"/>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EEDBBB-6C19-88D6-DF86-F6A3B9D3E6B7}" name="Jake Lange" initials="" userId="S::Jake.Lange@freese.com::b920ed4c-898d-4c52-a8cc-236e4878c49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E4750"/>
    <a:srgbClr val="8FCCC0"/>
    <a:srgbClr val="D1D1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A26157-69C0-43BF-86F7-E478174E526D}" v="3082" vWet="3084" dt="2024-01-08T23:41:52.387"/>
    <p1510:client id="{C5EBE179-D623-4141-ABF7-6084E1ADECE3}" v="2028" dt="2024-01-08T23:46:19.36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5" d="100"/>
          <a:sy n="125" d="100"/>
        </p:scale>
        <p:origin x="1116" y="-7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comments/modernComment_112_698FFC7E.xml><?xml version="1.0" encoding="utf-8"?>
<p188:cmLst xmlns:a="http://schemas.openxmlformats.org/drawingml/2006/main" xmlns:r="http://schemas.openxmlformats.org/officeDocument/2006/relationships" xmlns:p188="http://schemas.microsoft.com/office/powerpoint/2018/8/main">
  <p188:cm id="{A1C8A220-8EA9-4EC0-9A27-336C07BA00CD}" authorId="{03EEDBBB-6C19-88D6-DF86-F6A3B9D3E6B7}" created="2024-01-08T17:18:35.016">
    <pc:sldMkLst xmlns:pc="http://schemas.microsoft.com/office/powerpoint/2013/main/command">
      <pc:docMk/>
      <pc:sldMk cId="1771043966" sldId="274"/>
    </pc:sldMkLst>
    <p188:txBody>
      <a:bodyPr/>
      <a:lstStyle/>
      <a:p>
        <a:r>
          <a:rPr lang="en-US"/>
          <a:t>I know we wanted to potentially leave this placeholder here for discussion, but since we really don't have any new use content at all, I'm not sure what should go on this slide. A summary of our uses meeting with Staff perhaps?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C19E2734-1A97-4A17-B2D9-5417F6F0842D}" type="datetimeFigureOut">
              <a:rPr lang="en-US" smtClean="0"/>
              <a:t>1/8/2024</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1DE8438-1EC0-4E46-8D8B-D50C9A422FBD}" type="slidenum">
              <a:rPr lang="en-US" smtClean="0"/>
              <a:t>‹#›</a:t>
            </a:fld>
            <a:endParaRPr lang="en-US"/>
          </a:p>
        </p:txBody>
      </p:sp>
    </p:spTree>
    <p:extLst>
      <p:ext uri="{BB962C8B-B14F-4D97-AF65-F5344CB8AC3E}">
        <p14:creationId xmlns:p14="http://schemas.microsoft.com/office/powerpoint/2010/main" val="3148511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zooming back out to the broader layout of the City’s Context Areas, we can start to discuss the implications these may have for other land use regulations such as Zoning</a:t>
            </a:r>
          </a:p>
        </p:txBody>
      </p:sp>
      <p:sp>
        <p:nvSpPr>
          <p:cNvPr id="4" name="Slide Number Placeholder 3"/>
          <p:cNvSpPr>
            <a:spLocks noGrp="1"/>
          </p:cNvSpPr>
          <p:nvPr>
            <p:ph type="sldNum" sz="quarter" idx="5"/>
          </p:nvPr>
        </p:nvSpPr>
        <p:spPr/>
        <p:txBody>
          <a:bodyPr/>
          <a:lstStyle/>
          <a:p>
            <a:fld id="{91DE8438-1EC0-4E46-8D8B-D50C9A422FBD}" type="slidenum">
              <a:rPr lang="en-US" smtClean="0"/>
              <a:t>8</a:t>
            </a:fld>
            <a:endParaRPr lang="en-US"/>
          </a:p>
        </p:txBody>
      </p:sp>
    </p:spTree>
    <p:extLst>
      <p:ext uri="{BB962C8B-B14F-4D97-AF65-F5344CB8AC3E}">
        <p14:creationId xmlns:p14="http://schemas.microsoft.com/office/powerpoint/2010/main" val="2533686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9</a:t>
            </a:fld>
            <a:endParaRPr lang="en-US"/>
          </a:p>
        </p:txBody>
      </p:sp>
    </p:spTree>
    <p:extLst>
      <p:ext uri="{BB962C8B-B14F-4D97-AF65-F5344CB8AC3E}">
        <p14:creationId xmlns:p14="http://schemas.microsoft.com/office/powerpoint/2010/main" val="2037593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10</a:t>
            </a:fld>
            <a:endParaRPr lang="en-US"/>
          </a:p>
        </p:txBody>
      </p:sp>
    </p:spTree>
    <p:extLst>
      <p:ext uri="{BB962C8B-B14F-4D97-AF65-F5344CB8AC3E}">
        <p14:creationId xmlns:p14="http://schemas.microsoft.com/office/powerpoint/2010/main" val="186932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11</a:t>
            </a:fld>
            <a:endParaRPr lang="en-US"/>
          </a:p>
        </p:txBody>
      </p:sp>
    </p:spTree>
    <p:extLst>
      <p:ext uri="{BB962C8B-B14F-4D97-AF65-F5344CB8AC3E}">
        <p14:creationId xmlns:p14="http://schemas.microsoft.com/office/powerpoint/2010/main" val="1745345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12</a:t>
            </a:fld>
            <a:endParaRPr lang="en-US"/>
          </a:p>
        </p:txBody>
      </p:sp>
    </p:spTree>
    <p:extLst>
      <p:ext uri="{BB962C8B-B14F-4D97-AF65-F5344CB8AC3E}">
        <p14:creationId xmlns:p14="http://schemas.microsoft.com/office/powerpoint/2010/main" val="3461498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13</a:t>
            </a:fld>
            <a:endParaRPr lang="en-US"/>
          </a:p>
        </p:txBody>
      </p:sp>
    </p:spTree>
    <p:extLst>
      <p:ext uri="{BB962C8B-B14F-4D97-AF65-F5344CB8AC3E}">
        <p14:creationId xmlns:p14="http://schemas.microsoft.com/office/powerpoint/2010/main" val="3479715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14</a:t>
            </a:fld>
            <a:endParaRPr lang="en-US"/>
          </a:p>
        </p:txBody>
      </p:sp>
    </p:spTree>
    <p:extLst>
      <p:ext uri="{BB962C8B-B14F-4D97-AF65-F5344CB8AC3E}">
        <p14:creationId xmlns:p14="http://schemas.microsoft.com/office/powerpoint/2010/main" val="4206748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15</a:t>
            </a:fld>
            <a:endParaRPr lang="en-US"/>
          </a:p>
        </p:txBody>
      </p:sp>
    </p:spTree>
    <p:extLst>
      <p:ext uri="{BB962C8B-B14F-4D97-AF65-F5344CB8AC3E}">
        <p14:creationId xmlns:p14="http://schemas.microsoft.com/office/powerpoint/2010/main" val="3762831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16</a:t>
            </a:fld>
            <a:endParaRPr lang="en-US"/>
          </a:p>
        </p:txBody>
      </p:sp>
    </p:spTree>
    <p:extLst>
      <p:ext uri="{BB962C8B-B14F-4D97-AF65-F5344CB8AC3E}">
        <p14:creationId xmlns:p14="http://schemas.microsoft.com/office/powerpoint/2010/main" val="2289215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17</a:t>
            </a:fld>
            <a:endParaRPr lang="en-US"/>
          </a:p>
        </p:txBody>
      </p:sp>
    </p:spTree>
    <p:extLst>
      <p:ext uri="{BB962C8B-B14F-4D97-AF65-F5344CB8AC3E}">
        <p14:creationId xmlns:p14="http://schemas.microsoft.com/office/powerpoint/2010/main" val="3262784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18</a:t>
            </a:fld>
            <a:endParaRPr lang="en-US"/>
          </a:p>
        </p:txBody>
      </p:sp>
    </p:spTree>
    <p:extLst>
      <p:ext uri="{BB962C8B-B14F-4D97-AF65-F5344CB8AC3E}">
        <p14:creationId xmlns:p14="http://schemas.microsoft.com/office/powerpoint/2010/main" val="1354341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19</a:t>
            </a:fld>
            <a:endParaRPr lang="en-US"/>
          </a:p>
        </p:txBody>
      </p:sp>
    </p:spTree>
    <p:extLst>
      <p:ext uri="{BB962C8B-B14F-4D97-AF65-F5344CB8AC3E}">
        <p14:creationId xmlns:p14="http://schemas.microsoft.com/office/powerpoint/2010/main" val="2503592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20</a:t>
            </a:fld>
            <a:endParaRPr lang="en-US"/>
          </a:p>
        </p:txBody>
      </p:sp>
    </p:spTree>
    <p:extLst>
      <p:ext uri="{BB962C8B-B14F-4D97-AF65-F5344CB8AC3E}">
        <p14:creationId xmlns:p14="http://schemas.microsoft.com/office/powerpoint/2010/main" val="1365836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21</a:t>
            </a:fld>
            <a:endParaRPr lang="en-US"/>
          </a:p>
        </p:txBody>
      </p:sp>
    </p:spTree>
    <p:extLst>
      <p:ext uri="{BB962C8B-B14F-4D97-AF65-F5344CB8AC3E}">
        <p14:creationId xmlns:p14="http://schemas.microsoft.com/office/powerpoint/2010/main" val="1757282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Don’t worry if you can’t tell what exactly is going on here- we’ll break it down… [explain that staff administered options from a menu of building types onto this map, etc.]</a:t>
            </a:r>
          </a:p>
        </p:txBody>
      </p:sp>
      <p:sp>
        <p:nvSpPr>
          <p:cNvPr id="4" name="Slide Number Placeholder 3"/>
          <p:cNvSpPr>
            <a:spLocks noGrp="1"/>
          </p:cNvSpPr>
          <p:nvPr>
            <p:ph type="sldNum" sz="quarter" idx="5"/>
          </p:nvPr>
        </p:nvSpPr>
        <p:spPr/>
        <p:txBody>
          <a:bodyPr/>
          <a:lstStyle/>
          <a:p>
            <a:fld id="{91DE8438-1EC0-4E46-8D8B-D50C9A422FBD}" type="slidenum">
              <a:rPr lang="en-US" smtClean="0"/>
              <a:t>28</a:t>
            </a:fld>
            <a:endParaRPr lang="en-US"/>
          </a:p>
        </p:txBody>
      </p:sp>
    </p:spTree>
    <p:extLst>
      <p:ext uri="{BB962C8B-B14F-4D97-AF65-F5344CB8AC3E}">
        <p14:creationId xmlns:p14="http://schemas.microsoft.com/office/powerpoint/2010/main" val="1806577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of those building types, specifically those oriented to residential uses</a:t>
            </a:r>
          </a:p>
        </p:txBody>
      </p:sp>
      <p:sp>
        <p:nvSpPr>
          <p:cNvPr id="4" name="Slide Number Placeholder 3"/>
          <p:cNvSpPr>
            <a:spLocks noGrp="1"/>
          </p:cNvSpPr>
          <p:nvPr>
            <p:ph type="sldNum" sz="quarter" idx="5"/>
          </p:nvPr>
        </p:nvSpPr>
        <p:spPr/>
        <p:txBody>
          <a:bodyPr/>
          <a:lstStyle/>
          <a:p>
            <a:fld id="{91DE8438-1EC0-4E46-8D8B-D50C9A422FBD}" type="slidenum">
              <a:rPr lang="en-US" smtClean="0"/>
              <a:t>29</a:t>
            </a:fld>
            <a:endParaRPr lang="en-US"/>
          </a:p>
        </p:txBody>
      </p:sp>
    </p:spTree>
    <p:extLst>
      <p:ext uri="{BB962C8B-B14F-4D97-AF65-F5344CB8AC3E}">
        <p14:creationId xmlns:p14="http://schemas.microsoft.com/office/powerpoint/2010/main" val="3478716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the others, those which are mixed-use or non-residential</a:t>
            </a:r>
          </a:p>
        </p:txBody>
      </p:sp>
      <p:sp>
        <p:nvSpPr>
          <p:cNvPr id="4" name="Slide Number Placeholder 3"/>
          <p:cNvSpPr>
            <a:spLocks noGrp="1"/>
          </p:cNvSpPr>
          <p:nvPr>
            <p:ph type="sldNum" sz="quarter" idx="5"/>
          </p:nvPr>
        </p:nvSpPr>
        <p:spPr/>
        <p:txBody>
          <a:bodyPr/>
          <a:lstStyle/>
          <a:p>
            <a:fld id="{91DE8438-1EC0-4E46-8D8B-D50C9A422FBD}" type="slidenum">
              <a:rPr lang="en-US" smtClean="0"/>
              <a:t>30</a:t>
            </a:fld>
            <a:endParaRPr lang="en-US"/>
          </a:p>
        </p:txBody>
      </p:sp>
    </p:spTree>
    <p:extLst>
      <p:ext uri="{BB962C8B-B14F-4D97-AF65-F5344CB8AC3E}">
        <p14:creationId xmlns:p14="http://schemas.microsoft.com/office/powerpoint/2010/main" val="1135074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Again, don’t worry if you can’t parse everything, but this is what staff proposed for western Edmond</a:t>
            </a:r>
          </a:p>
        </p:txBody>
      </p:sp>
      <p:sp>
        <p:nvSpPr>
          <p:cNvPr id="4" name="Slide Number Placeholder 3"/>
          <p:cNvSpPr>
            <a:spLocks noGrp="1"/>
          </p:cNvSpPr>
          <p:nvPr>
            <p:ph type="sldNum" sz="quarter" idx="5"/>
          </p:nvPr>
        </p:nvSpPr>
        <p:spPr/>
        <p:txBody>
          <a:bodyPr/>
          <a:lstStyle/>
          <a:p>
            <a:fld id="{91DE8438-1EC0-4E46-8D8B-D50C9A422FBD}" type="slidenum">
              <a:rPr lang="en-US" smtClean="0"/>
              <a:t>31</a:t>
            </a:fld>
            <a:endParaRPr lang="en-US"/>
          </a:p>
        </p:txBody>
      </p:sp>
    </p:spTree>
    <p:extLst>
      <p:ext uri="{BB962C8B-B14F-4D97-AF65-F5344CB8AC3E}">
        <p14:creationId xmlns:p14="http://schemas.microsoft.com/office/powerpoint/2010/main" val="3980284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for East Edmond…</a:t>
            </a:r>
          </a:p>
        </p:txBody>
      </p:sp>
      <p:sp>
        <p:nvSpPr>
          <p:cNvPr id="4" name="Slide Number Placeholder 3"/>
          <p:cNvSpPr>
            <a:spLocks noGrp="1"/>
          </p:cNvSpPr>
          <p:nvPr>
            <p:ph type="sldNum" sz="quarter" idx="5"/>
          </p:nvPr>
        </p:nvSpPr>
        <p:spPr/>
        <p:txBody>
          <a:bodyPr/>
          <a:lstStyle/>
          <a:p>
            <a:fld id="{91DE8438-1EC0-4E46-8D8B-D50C9A422FBD}" type="slidenum">
              <a:rPr lang="en-US" smtClean="0"/>
              <a:t>32</a:t>
            </a:fld>
            <a:endParaRPr lang="en-US"/>
          </a:p>
        </p:txBody>
      </p:sp>
    </p:spTree>
    <p:extLst>
      <p:ext uri="{BB962C8B-B14F-4D97-AF65-F5344CB8AC3E}">
        <p14:creationId xmlns:p14="http://schemas.microsoft.com/office/powerpoint/2010/main" val="469883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different ways we can structure the Context Areas, and each method is well-suited to different ways of setting up and administering Zoning. Shown here, the approach we initially proposed, is a relationship which makes Context Areas highly regulatory, essentially another layer of Zoning. Each Context Area permits certain Districts, which generally cannot appear in other Context Areas.</a:t>
            </a:r>
          </a:p>
        </p:txBody>
      </p:sp>
      <p:sp>
        <p:nvSpPr>
          <p:cNvPr id="4" name="Slide Number Placeholder 3"/>
          <p:cNvSpPr>
            <a:spLocks noGrp="1"/>
          </p:cNvSpPr>
          <p:nvPr>
            <p:ph type="sldNum" sz="quarter" idx="5"/>
          </p:nvPr>
        </p:nvSpPr>
        <p:spPr/>
        <p:txBody>
          <a:bodyPr/>
          <a:lstStyle/>
          <a:p>
            <a:fld id="{91DE8438-1EC0-4E46-8D8B-D50C9A422FBD}" type="slidenum">
              <a:rPr lang="en-US" smtClean="0"/>
              <a:t>33</a:t>
            </a:fld>
            <a:endParaRPr lang="en-US"/>
          </a:p>
        </p:txBody>
      </p:sp>
    </p:spTree>
    <p:extLst>
      <p:ext uri="{BB962C8B-B14F-4D97-AF65-F5344CB8AC3E}">
        <p14:creationId xmlns:p14="http://schemas.microsoft.com/office/powerpoint/2010/main" val="1349629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to really clarify everything and get granular with it, this matrix displays how the building types mapped by staff line up with the context areas; what should be allowed where, and from this you can gain an understanding of how we’re trying to steer built form and design.</a:t>
            </a:r>
          </a:p>
        </p:txBody>
      </p:sp>
      <p:sp>
        <p:nvSpPr>
          <p:cNvPr id="4" name="Slide Number Placeholder 3"/>
          <p:cNvSpPr>
            <a:spLocks noGrp="1"/>
          </p:cNvSpPr>
          <p:nvPr>
            <p:ph type="sldNum" sz="quarter" idx="5"/>
          </p:nvPr>
        </p:nvSpPr>
        <p:spPr/>
        <p:txBody>
          <a:bodyPr/>
          <a:lstStyle/>
          <a:p>
            <a:fld id="{91DE8438-1EC0-4E46-8D8B-D50C9A422FBD}" type="slidenum">
              <a:rPr lang="en-US" smtClean="0"/>
              <a:t>36</a:t>
            </a:fld>
            <a:endParaRPr lang="en-US"/>
          </a:p>
        </p:txBody>
      </p:sp>
    </p:spTree>
    <p:extLst>
      <p:ext uri="{BB962C8B-B14F-4D97-AF65-F5344CB8AC3E}">
        <p14:creationId xmlns:p14="http://schemas.microsoft.com/office/powerpoint/2010/main" val="3233640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1/8/2024</a:t>
            </a:fld>
            <a:endParaRPr lang="en-US"/>
          </a:p>
        </p:txBody>
      </p:sp>
      <p:sp>
        <p:nvSpPr>
          <p:cNvPr id="6" name="Holder 6"/>
          <p:cNvSpPr>
            <a:spLocks noGrp="1"/>
          </p:cNvSpPr>
          <p:nvPr>
            <p:ph type="sldNum" sz="quarter" idx="7"/>
          </p:nvPr>
        </p:nvSpPr>
        <p:spPr/>
        <p:txBody>
          <a:bodyPr lIns="0" tIns="0" rIns="0" bIns="0"/>
          <a:lstStyle>
            <a:lvl1pPr>
              <a:defRPr sz="2000" b="1" i="0">
                <a:solidFill>
                  <a:srgbClr val="A22344"/>
                </a:solidFill>
                <a:latin typeface="Century Gothic"/>
                <a:cs typeface="Century Gothic"/>
              </a:defRPr>
            </a:lvl1pPr>
          </a:lstStyle>
          <a:p>
            <a:pPr marL="25400">
              <a:lnSpc>
                <a:spcPct val="100000"/>
              </a:lnSpc>
              <a:spcBef>
                <a:spcPts val="110"/>
              </a:spcBef>
            </a:pPr>
            <a:fld id="{81D60167-4931-47E6-BA6A-407CBD079E47}" type="slidenum">
              <a:rPr dirty="0"/>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A22344"/>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1/8/2024</a:t>
            </a:fld>
            <a:endParaRPr lang="en-US"/>
          </a:p>
        </p:txBody>
      </p:sp>
      <p:sp>
        <p:nvSpPr>
          <p:cNvPr id="6" name="Holder 6"/>
          <p:cNvSpPr>
            <a:spLocks noGrp="1"/>
          </p:cNvSpPr>
          <p:nvPr>
            <p:ph type="sldNum" sz="quarter" idx="7"/>
          </p:nvPr>
        </p:nvSpPr>
        <p:spPr/>
        <p:txBody>
          <a:bodyPr lIns="0" tIns="0" rIns="0" bIns="0"/>
          <a:lstStyle>
            <a:lvl1pPr>
              <a:defRPr sz="2000" b="1" i="0">
                <a:solidFill>
                  <a:srgbClr val="A22344"/>
                </a:solidFill>
                <a:latin typeface="Century Gothic"/>
                <a:cs typeface="Century Gothic"/>
              </a:defRPr>
            </a:lvl1pPr>
          </a:lstStyle>
          <a:p>
            <a:pPr marL="25400">
              <a:lnSpc>
                <a:spcPct val="100000"/>
              </a:lnSpc>
              <a:spcBef>
                <a:spcPts val="110"/>
              </a:spcBef>
            </a:pPr>
            <a:fld id="{81D60167-4931-47E6-BA6A-407CBD079E47}" type="slidenum">
              <a:rPr dirty="0"/>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A22344"/>
                </a:solidFill>
                <a:latin typeface="Century Gothic"/>
                <a:cs typeface="Century Gothic"/>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1/8/2024</a:t>
            </a:fld>
            <a:endParaRPr lang="en-US"/>
          </a:p>
        </p:txBody>
      </p:sp>
      <p:sp>
        <p:nvSpPr>
          <p:cNvPr id="7" name="Holder 7"/>
          <p:cNvSpPr>
            <a:spLocks noGrp="1"/>
          </p:cNvSpPr>
          <p:nvPr>
            <p:ph type="sldNum" sz="quarter" idx="7"/>
          </p:nvPr>
        </p:nvSpPr>
        <p:spPr/>
        <p:txBody>
          <a:bodyPr lIns="0" tIns="0" rIns="0" bIns="0"/>
          <a:lstStyle>
            <a:lvl1pPr>
              <a:defRPr sz="2000" b="1" i="0">
                <a:solidFill>
                  <a:srgbClr val="A22344"/>
                </a:solidFill>
                <a:latin typeface="Century Gothic"/>
                <a:cs typeface="Century Gothic"/>
              </a:defRPr>
            </a:lvl1pPr>
          </a:lstStyle>
          <a:p>
            <a:pPr marL="25400">
              <a:lnSpc>
                <a:spcPct val="100000"/>
              </a:lnSpc>
              <a:spcBef>
                <a:spcPts val="110"/>
              </a:spcBef>
            </a:pPr>
            <a:fld id="{81D60167-4931-47E6-BA6A-407CBD079E47}" type="slidenum">
              <a:rPr dirty="0"/>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A22344"/>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1/8/2024</a:t>
            </a:fld>
            <a:endParaRPr lang="en-US"/>
          </a:p>
        </p:txBody>
      </p:sp>
      <p:sp>
        <p:nvSpPr>
          <p:cNvPr id="5" name="Holder 5"/>
          <p:cNvSpPr>
            <a:spLocks noGrp="1"/>
          </p:cNvSpPr>
          <p:nvPr>
            <p:ph type="sldNum" sz="quarter" idx="7"/>
          </p:nvPr>
        </p:nvSpPr>
        <p:spPr/>
        <p:txBody>
          <a:bodyPr lIns="0" tIns="0" rIns="0" bIns="0"/>
          <a:lstStyle>
            <a:lvl1pPr>
              <a:defRPr sz="2000" b="1" i="0">
                <a:solidFill>
                  <a:srgbClr val="A22344"/>
                </a:solidFill>
                <a:latin typeface="Century Gothic"/>
                <a:cs typeface="Century Gothic"/>
              </a:defRPr>
            </a:lvl1pPr>
          </a:lstStyle>
          <a:p>
            <a:pPr marL="25400">
              <a:lnSpc>
                <a:spcPct val="100000"/>
              </a:lnSpc>
              <a:spcBef>
                <a:spcPts val="110"/>
              </a:spcBef>
            </a:pPr>
            <a:fld id="{81D60167-4931-47E6-BA6A-407CBD079E47}" type="slidenum">
              <a:rPr dirty="0"/>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3493008" cy="6858000"/>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1/8/2024</a:t>
            </a:fld>
            <a:endParaRPr lang="en-US"/>
          </a:p>
        </p:txBody>
      </p:sp>
      <p:sp>
        <p:nvSpPr>
          <p:cNvPr id="4" name="Holder 4"/>
          <p:cNvSpPr>
            <a:spLocks noGrp="1"/>
          </p:cNvSpPr>
          <p:nvPr>
            <p:ph type="sldNum" sz="quarter" idx="7"/>
          </p:nvPr>
        </p:nvSpPr>
        <p:spPr/>
        <p:txBody>
          <a:bodyPr lIns="0" tIns="0" rIns="0" bIns="0"/>
          <a:lstStyle>
            <a:lvl1pPr>
              <a:defRPr sz="2000" b="1" i="0">
                <a:solidFill>
                  <a:srgbClr val="A22344"/>
                </a:solidFill>
                <a:latin typeface="Century Gothic"/>
                <a:cs typeface="Century Gothic"/>
              </a:defRPr>
            </a:lvl1pPr>
          </a:lstStyle>
          <a:p>
            <a:pPr marL="25400">
              <a:lnSpc>
                <a:spcPct val="100000"/>
              </a:lnSpc>
              <a:spcBef>
                <a:spcPts val="110"/>
              </a:spcBef>
            </a:pPr>
            <a:fld id="{81D60167-4931-47E6-BA6A-407CBD079E47}" type="slidenum">
              <a:rPr dirty="0"/>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459028"/>
            <a:ext cx="427990" cy="571500"/>
          </a:xfrm>
          <a:custGeom>
            <a:avLst/>
            <a:gdLst/>
            <a:ahLst/>
            <a:cxnLst/>
            <a:rect l="l" t="t" r="r" b="b"/>
            <a:pathLst>
              <a:path w="427990" h="571500">
                <a:moveTo>
                  <a:pt x="0" y="571500"/>
                </a:moveTo>
                <a:lnTo>
                  <a:pt x="427939" y="571500"/>
                </a:lnTo>
                <a:lnTo>
                  <a:pt x="427939" y="0"/>
                </a:lnTo>
                <a:lnTo>
                  <a:pt x="0" y="0"/>
                </a:lnTo>
                <a:lnTo>
                  <a:pt x="0" y="571500"/>
                </a:lnTo>
                <a:close/>
              </a:path>
            </a:pathLst>
          </a:custGeom>
          <a:solidFill>
            <a:srgbClr val="F69F3E"/>
          </a:solidFill>
        </p:spPr>
        <p:txBody>
          <a:bodyPr wrap="square" lIns="0" tIns="0" rIns="0" bIns="0" rtlCol="0"/>
          <a:lstStyle/>
          <a:p>
            <a:endParaRPr/>
          </a:p>
        </p:txBody>
      </p:sp>
      <p:sp>
        <p:nvSpPr>
          <p:cNvPr id="17" name="bk object 17"/>
          <p:cNvSpPr/>
          <p:nvPr/>
        </p:nvSpPr>
        <p:spPr>
          <a:xfrm>
            <a:off x="481540" y="6400800"/>
            <a:ext cx="1655145" cy="399333"/>
          </a:xfrm>
          <a:prstGeom prst="rect">
            <a:avLst/>
          </a:prstGeom>
          <a:blipFill>
            <a:blip r:embed="rId7" cstate="print"/>
            <a:stretch>
              <a:fillRect/>
            </a:stretch>
          </a:blipFill>
        </p:spPr>
        <p:txBody>
          <a:bodyPr wrap="square" lIns="0" tIns="0" rIns="0" bIns="0" rtlCol="0"/>
          <a:lstStyle/>
          <a:p>
            <a:endParaRPr/>
          </a:p>
        </p:txBody>
      </p:sp>
      <p:sp>
        <p:nvSpPr>
          <p:cNvPr id="18" name="bk object 18"/>
          <p:cNvSpPr/>
          <p:nvPr/>
        </p:nvSpPr>
        <p:spPr>
          <a:xfrm>
            <a:off x="2231135" y="6440352"/>
            <a:ext cx="1700783" cy="323230"/>
          </a:xfrm>
          <a:prstGeom prst="rect">
            <a:avLst/>
          </a:prstGeom>
          <a:blipFill>
            <a:blip r:embed="rId8" cstate="print"/>
            <a:stretch>
              <a:fillRect/>
            </a:stretch>
          </a:blipFill>
        </p:spPr>
        <p:txBody>
          <a:bodyPr wrap="square" lIns="0" tIns="0" rIns="0" bIns="0" rtlCol="0"/>
          <a:lstStyle/>
          <a:p>
            <a:endParaRPr/>
          </a:p>
        </p:txBody>
      </p:sp>
      <p:sp>
        <p:nvSpPr>
          <p:cNvPr id="19" name="bk object 19"/>
          <p:cNvSpPr/>
          <p:nvPr/>
        </p:nvSpPr>
        <p:spPr>
          <a:xfrm>
            <a:off x="8732519" y="6479666"/>
            <a:ext cx="411480" cy="299720"/>
          </a:xfrm>
          <a:custGeom>
            <a:avLst/>
            <a:gdLst/>
            <a:ahLst/>
            <a:cxnLst/>
            <a:rect l="l" t="t" r="r" b="b"/>
            <a:pathLst>
              <a:path w="411479" h="299720">
                <a:moveTo>
                  <a:pt x="0" y="299466"/>
                </a:moveTo>
                <a:lnTo>
                  <a:pt x="411479" y="299466"/>
                </a:lnTo>
                <a:lnTo>
                  <a:pt x="411479" y="0"/>
                </a:lnTo>
                <a:lnTo>
                  <a:pt x="0" y="0"/>
                </a:lnTo>
                <a:lnTo>
                  <a:pt x="0" y="299466"/>
                </a:lnTo>
                <a:close/>
              </a:path>
            </a:pathLst>
          </a:custGeom>
          <a:solidFill>
            <a:srgbClr val="F69F3E"/>
          </a:solidFill>
        </p:spPr>
        <p:txBody>
          <a:bodyPr wrap="square" lIns="0" tIns="0" rIns="0" bIns="0" rtlCol="0"/>
          <a:lstStyle/>
          <a:p>
            <a:endParaRPr/>
          </a:p>
        </p:txBody>
      </p:sp>
      <p:sp>
        <p:nvSpPr>
          <p:cNvPr id="2" name="Holder 2"/>
          <p:cNvSpPr>
            <a:spLocks noGrp="1"/>
          </p:cNvSpPr>
          <p:nvPr>
            <p:ph type="title"/>
          </p:nvPr>
        </p:nvSpPr>
        <p:spPr>
          <a:xfrm>
            <a:off x="444500" y="446328"/>
            <a:ext cx="5557520" cy="574040"/>
          </a:xfrm>
          <a:prstGeom prst="rect">
            <a:avLst/>
          </a:prstGeom>
        </p:spPr>
        <p:txBody>
          <a:bodyPr wrap="square" lIns="0" tIns="0" rIns="0" bIns="0">
            <a:spAutoFit/>
          </a:bodyPr>
          <a:lstStyle>
            <a:lvl1pPr>
              <a:defRPr sz="3600" b="1" i="0">
                <a:solidFill>
                  <a:srgbClr val="A22344"/>
                </a:solidFill>
                <a:latin typeface="Century Gothic"/>
                <a:cs typeface="Century Gothic"/>
              </a:defRPr>
            </a:lvl1pPr>
          </a:lstStyle>
          <a:p>
            <a:endParaRPr/>
          </a:p>
        </p:txBody>
      </p:sp>
      <p:sp>
        <p:nvSpPr>
          <p:cNvPr id="3" name="Holder 3"/>
          <p:cNvSpPr>
            <a:spLocks noGrp="1"/>
          </p:cNvSpPr>
          <p:nvPr>
            <p:ph type="body" idx="1"/>
          </p:nvPr>
        </p:nvSpPr>
        <p:spPr>
          <a:xfrm>
            <a:off x="444500" y="1307388"/>
            <a:ext cx="8255000" cy="29514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1/8/2024</a:t>
            </a:fld>
            <a:endParaRPr lang="en-US"/>
          </a:p>
        </p:txBody>
      </p:sp>
      <p:sp>
        <p:nvSpPr>
          <p:cNvPr id="6" name="Holder 6"/>
          <p:cNvSpPr>
            <a:spLocks noGrp="1"/>
          </p:cNvSpPr>
          <p:nvPr>
            <p:ph type="sldNum" sz="quarter" idx="7"/>
          </p:nvPr>
        </p:nvSpPr>
        <p:spPr>
          <a:xfrm>
            <a:off x="8519145" y="6456461"/>
            <a:ext cx="193675" cy="337184"/>
          </a:xfrm>
          <a:prstGeom prst="rect">
            <a:avLst/>
          </a:prstGeom>
        </p:spPr>
        <p:txBody>
          <a:bodyPr wrap="square" lIns="0" tIns="0" rIns="0" bIns="0">
            <a:spAutoFit/>
          </a:bodyPr>
          <a:lstStyle>
            <a:lvl1pPr>
              <a:defRPr sz="2000" b="1" i="0">
                <a:solidFill>
                  <a:srgbClr val="A22344"/>
                </a:solidFill>
                <a:latin typeface="Century Gothic"/>
                <a:cs typeface="Century Gothic"/>
              </a:defRPr>
            </a:lvl1pPr>
          </a:lstStyle>
          <a:p>
            <a:pPr marL="25400">
              <a:lnSpc>
                <a:spcPct val="100000"/>
              </a:lnSpc>
              <a:spcBef>
                <a:spcPts val="110"/>
              </a:spcBef>
            </a:pPr>
            <a:fld id="{81D60167-4931-47E6-BA6A-407CBD079E47}" type="slidenum">
              <a:rPr dirty="0"/>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microsoft.com/office/2018/10/relationships/comments" Target="../comments/modernComment_112_698FFC7E.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00854" y="3636577"/>
            <a:ext cx="4785359" cy="1674817"/>
          </a:xfrm>
          <a:prstGeom prst="rect">
            <a:avLst/>
          </a:prstGeom>
        </p:spPr>
        <p:txBody>
          <a:bodyPr vert="horz" wrap="square" lIns="0" tIns="12700" rIns="0" bIns="0" rtlCol="0">
            <a:spAutoFit/>
          </a:bodyPr>
          <a:lstStyle/>
          <a:p>
            <a:pPr marL="12700" algn="ctr">
              <a:lnSpc>
                <a:spcPct val="100000"/>
              </a:lnSpc>
              <a:spcBef>
                <a:spcPts val="100"/>
              </a:spcBef>
            </a:pPr>
            <a:r>
              <a:rPr lang="en-US" sz="3600" b="1" dirty="0">
                <a:solidFill>
                  <a:srgbClr val="A22344"/>
                </a:solidFill>
                <a:latin typeface="Century Gothic"/>
                <a:cs typeface="Century Gothic"/>
              </a:rPr>
              <a:t>Context Areas, Zoning Districts, Uses, and Building Types</a:t>
            </a:r>
            <a:endParaRPr sz="3600" dirty="0">
              <a:latin typeface="Century Gothic"/>
              <a:cs typeface="Century Gothic"/>
            </a:endParaRPr>
          </a:p>
        </p:txBody>
      </p:sp>
      <p:sp>
        <p:nvSpPr>
          <p:cNvPr id="4" name="object 4"/>
          <p:cNvSpPr/>
          <p:nvPr/>
        </p:nvSpPr>
        <p:spPr>
          <a:xfrm>
            <a:off x="3800855" y="603504"/>
            <a:ext cx="4785359" cy="146303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2220595" cy="574040"/>
          </a:xfrm>
          <a:prstGeom prst="rect">
            <a:avLst/>
          </a:prstGeom>
        </p:spPr>
        <p:txBody>
          <a:bodyPr vert="horz" wrap="square" lIns="0" tIns="12700" rIns="0" bIns="0" rtlCol="0">
            <a:spAutoFit/>
          </a:bodyPr>
          <a:lstStyle/>
          <a:p>
            <a:pPr marL="12700">
              <a:lnSpc>
                <a:spcPct val="100000"/>
              </a:lnSpc>
              <a:spcBef>
                <a:spcPts val="100"/>
              </a:spcBef>
            </a:pPr>
            <a:r>
              <a:rPr spc="-5"/>
              <a:t>Roadmap</a:t>
            </a:r>
          </a:p>
        </p:txBody>
      </p:sp>
      <p:sp>
        <p:nvSpPr>
          <p:cNvPr id="4" name="object 4"/>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2</a:t>
            </a:fld>
            <a:endParaRPr/>
          </a:p>
        </p:txBody>
      </p:sp>
      <p:sp>
        <p:nvSpPr>
          <p:cNvPr id="3" name="object 3"/>
          <p:cNvSpPr txBox="1"/>
          <p:nvPr/>
        </p:nvSpPr>
        <p:spPr>
          <a:xfrm>
            <a:off x="444500" y="1307388"/>
            <a:ext cx="8268320" cy="3808735"/>
          </a:xfrm>
          <a:prstGeom prst="rect">
            <a:avLst/>
          </a:prstGeom>
        </p:spPr>
        <p:txBody>
          <a:bodyPr vert="horz" wrap="square" lIns="0" tIns="12700" rIns="0" bIns="0" rtlCol="0">
            <a:spAutoFit/>
          </a:bodyPr>
          <a:lstStyle/>
          <a:p>
            <a:pPr marL="12700" marR="712470">
              <a:lnSpc>
                <a:spcPct val="100000"/>
              </a:lnSpc>
              <a:spcBef>
                <a:spcPts val="100"/>
              </a:spcBef>
            </a:pPr>
            <a:r>
              <a:rPr lang="en-US" sz="2400" b="1" dirty="0">
                <a:solidFill>
                  <a:srgbClr val="41675C"/>
                </a:solidFill>
                <a:latin typeface="Century Gothic"/>
                <a:cs typeface="Century Gothic"/>
              </a:rPr>
              <a:t>What are the Context Areas we’re proposing?</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400" b="1" dirty="0">
                <a:solidFill>
                  <a:srgbClr val="41675C"/>
                </a:solidFill>
                <a:latin typeface="Century Gothic"/>
                <a:cs typeface="Century Gothic"/>
              </a:rPr>
              <a:t>How might they inform new Zoning Districts?</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400" b="1" dirty="0">
                <a:solidFill>
                  <a:srgbClr val="41675C"/>
                </a:solidFill>
                <a:latin typeface="Century Gothic"/>
                <a:cs typeface="Century Gothic"/>
              </a:rPr>
              <a:t>How will Uses be updated?</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400" b="1" dirty="0">
                <a:solidFill>
                  <a:srgbClr val="41675C"/>
                </a:solidFill>
                <a:latin typeface="Century Gothic"/>
                <a:cs typeface="Century Gothic"/>
              </a:rPr>
              <a:t>Introducing Building Types, and how they relate to proposed Context Areas and Zoning Districts?</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400" b="1" dirty="0">
                <a:solidFill>
                  <a:srgbClr val="41675C"/>
                </a:solidFill>
                <a:latin typeface="Century Gothic"/>
                <a:cs typeface="Century Gothic"/>
              </a:rPr>
              <a:t>Let’s run through the key updates since we last met</a:t>
            </a:r>
            <a:endParaRPr lang="en-US" sz="2400" dirty="0">
              <a:latin typeface="Century Gothic"/>
              <a:cs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Context Areas: Overview</a:t>
            </a:r>
            <a:endParaRPr spc="-5"/>
          </a:p>
        </p:txBody>
      </p:sp>
      <p:sp>
        <p:nvSpPr>
          <p:cNvPr id="5" name="object 5"/>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a:t>
            </a:fld>
            <a:endParaRPr/>
          </a:p>
        </p:txBody>
      </p:sp>
      <p:pic>
        <p:nvPicPr>
          <p:cNvPr id="6" name="Picture 5">
            <a:extLst>
              <a:ext uri="{FF2B5EF4-FFF2-40B4-BE49-F238E27FC236}">
                <a16:creationId xmlns:a16="http://schemas.microsoft.com/office/drawing/2014/main" id="{6BFBCD7D-910E-C1B2-2377-1572FBB12E6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09650" y="1054100"/>
            <a:ext cx="7124700" cy="4749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Context Areas: Rural</a:t>
            </a:r>
            <a:endParaRPr spc="-5"/>
          </a:p>
        </p:txBody>
      </p:sp>
      <p:sp>
        <p:nvSpPr>
          <p:cNvPr id="5" name="object 5"/>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4</a:t>
            </a:fld>
            <a:endParaRPr/>
          </a:p>
        </p:txBody>
      </p:sp>
      <p:pic>
        <p:nvPicPr>
          <p:cNvPr id="3" name="Picture 2">
            <a:extLst>
              <a:ext uri="{FF2B5EF4-FFF2-40B4-BE49-F238E27FC236}">
                <a16:creationId xmlns:a16="http://schemas.microsoft.com/office/drawing/2014/main" id="{E301F6E2-69E0-B90B-20E0-0362F54729F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5722" t="58021" r="32888" b="17915"/>
          <a:stretch/>
        </p:blipFill>
        <p:spPr>
          <a:xfrm>
            <a:off x="444500" y="1760584"/>
            <a:ext cx="4449109" cy="3336832"/>
          </a:xfrm>
          <a:prstGeom prst="rect">
            <a:avLst/>
          </a:prstGeom>
          <a:ln w="19050">
            <a:solidFill>
              <a:srgbClr val="D1D1D0"/>
            </a:solidFill>
          </a:ln>
        </p:spPr>
      </p:pic>
      <p:sp>
        <p:nvSpPr>
          <p:cNvPr id="4" name="TextBox 3">
            <a:extLst>
              <a:ext uri="{FF2B5EF4-FFF2-40B4-BE49-F238E27FC236}">
                <a16:creationId xmlns:a16="http://schemas.microsoft.com/office/drawing/2014/main" id="{9EF32A54-EC88-3882-C56E-A3DC10B40963}"/>
              </a:ext>
            </a:extLst>
          </p:cNvPr>
          <p:cNvSpPr txBox="1"/>
          <p:nvPr/>
        </p:nvSpPr>
        <p:spPr>
          <a:xfrm>
            <a:off x="5257800" y="1463768"/>
            <a:ext cx="3441700" cy="4917372"/>
          </a:xfrm>
          <a:prstGeom prst="rect">
            <a:avLst/>
          </a:prstGeom>
          <a:noFill/>
        </p:spPr>
        <p:txBody>
          <a:bodyPr wrap="square" rtlCol="0">
            <a:spAutoFit/>
          </a:bodyPr>
          <a:lstStyle/>
          <a:p>
            <a:pPr marL="342900" lvl="3" indent="-228600">
              <a:lnSpc>
                <a:spcPct val="107000"/>
              </a:lnSpc>
              <a:spcBef>
                <a:spcPts val="200"/>
              </a:spcBef>
              <a:buFont typeface="Century Gothic" panose="020B0502020202020204" pitchFamily="34" charset="0"/>
              <a:buChar char="►"/>
            </a:pPr>
            <a:r>
              <a:rPr lang="en-US" b="1" kern="100" dirty="0">
                <a:effectLst/>
                <a:latin typeface="Century Gothic" panose="020B0502020202020204" pitchFamily="34" charset="0"/>
                <a:ea typeface="Times New Roman" panose="02020603050405020304" pitchFamily="18" charset="0"/>
                <a:cs typeface="Times New Roman" panose="02020603050405020304" pitchFamily="18" charset="0"/>
              </a:rPr>
              <a:t>Outside of Edmond’s core</a:t>
            </a:r>
            <a:endParaRPr lang="en-US" b="1" kern="100">
              <a:effectLst/>
              <a:latin typeface="Century Gothic" panose="020B0502020202020204" pitchFamily="34" charset="0"/>
              <a:ea typeface="Times New Roman" panose="02020603050405020304" pitchFamily="18" charset="0"/>
              <a:cs typeface="Times New Roman" panose="02020603050405020304" pitchFamily="18" charset="0"/>
            </a:endParaRPr>
          </a:p>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ea typeface="Times New Roman" panose="02020603050405020304" pitchFamily="18" charset="0"/>
                <a:cs typeface="Times New Roman" panose="02020603050405020304" pitchFamily="18" charset="0"/>
              </a:rPr>
              <a:t>In the outer regions of the corporate limits</a:t>
            </a:r>
            <a:endParaRPr lang="en-US" b="1" kern="100">
              <a:effectLst/>
              <a:latin typeface="Century Gothic" panose="020B0502020202020204" pitchFamily="34" charset="0"/>
              <a:ea typeface="Times New Roman" panose="02020603050405020304" pitchFamily="18" charset="0"/>
              <a:cs typeface="Times New Roman" panose="02020603050405020304" pitchFamily="18" charset="0"/>
            </a:endParaRPr>
          </a:p>
          <a:p>
            <a:pPr marL="342900" lvl="3" indent="-228600">
              <a:lnSpc>
                <a:spcPct val="107000"/>
              </a:lnSpc>
              <a:spcBef>
                <a:spcPts val="200"/>
              </a:spcBef>
              <a:buFont typeface="Century Gothic" panose="020B0502020202020204" pitchFamily="34" charset="0"/>
              <a:buChar char="►"/>
            </a:pPr>
            <a:r>
              <a:rPr lang="en-US" b="1" kern="100">
                <a:effectLst/>
                <a:latin typeface="Century Gothic" panose="020B0502020202020204" pitchFamily="34" charset="0"/>
                <a:ea typeface="Times New Roman" panose="02020603050405020304" pitchFamily="18" charset="0"/>
                <a:cs typeface="Times New Roman" panose="02020603050405020304" pitchFamily="18" charset="0"/>
              </a:rPr>
              <a:t>Limited </a:t>
            </a:r>
            <a:r>
              <a:rPr lang="en-US" b="1" kern="100" dirty="0">
                <a:effectLst/>
                <a:latin typeface="Century Gothic" panose="020B0502020202020204" pitchFamily="34" charset="0"/>
                <a:ea typeface="Times New Roman" panose="02020603050405020304" pitchFamily="18" charset="0"/>
                <a:cs typeface="Times New Roman" panose="02020603050405020304" pitchFamily="18" charset="0"/>
              </a:rPr>
              <a:t>infrastructure</a:t>
            </a:r>
            <a:endParaRPr lang="en-US" b="1" kern="100">
              <a:effectLst/>
              <a:latin typeface="Century Gothic" panose="020B0502020202020204" pitchFamily="34" charset="0"/>
              <a:ea typeface="Times New Roman" panose="02020603050405020304" pitchFamily="18" charset="0"/>
              <a:cs typeface="Times New Roman" panose="02020603050405020304" pitchFamily="18" charset="0"/>
            </a:endParaRPr>
          </a:p>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Where large lots are undeveloped, reserved for agricultural uses, preserved for the Cross Timbers Forest, or single family residences </a:t>
            </a:r>
          </a:p>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Identified as Open Space, Agricultural, or Rural Neighborhood on the Edmond Plan Category Map, as amended</a:t>
            </a:r>
          </a:p>
          <a:p>
            <a:pPr marL="457200" indent="-228600"/>
            <a:endParaRPr lang="en-US" dirty="0"/>
          </a:p>
        </p:txBody>
      </p:sp>
    </p:spTree>
    <p:extLst>
      <p:ext uri="{BB962C8B-B14F-4D97-AF65-F5344CB8AC3E}">
        <p14:creationId xmlns:p14="http://schemas.microsoft.com/office/powerpoint/2010/main" val="836282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Context Areas: Suburban</a:t>
            </a:r>
            <a:endParaRPr spc="-5"/>
          </a:p>
        </p:txBody>
      </p:sp>
      <p:sp>
        <p:nvSpPr>
          <p:cNvPr id="5" name="object 5"/>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5</a:t>
            </a:fld>
            <a:endParaRPr/>
          </a:p>
        </p:txBody>
      </p:sp>
      <p:pic>
        <p:nvPicPr>
          <p:cNvPr id="3" name="Picture 2">
            <a:extLst>
              <a:ext uri="{FF2B5EF4-FFF2-40B4-BE49-F238E27FC236}">
                <a16:creationId xmlns:a16="http://schemas.microsoft.com/office/drawing/2014/main" id="{8E3009F9-D536-4840-6B86-10241CC98E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97" t="14706" r="53209" b="59626"/>
          <a:stretch/>
        </p:blipFill>
        <p:spPr>
          <a:xfrm>
            <a:off x="444500" y="2349115"/>
            <a:ext cx="4454525" cy="2159769"/>
          </a:xfrm>
          <a:prstGeom prst="rect">
            <a:avLst/>
          </a:prstGeom>
          <a:ln w="19050">
            <a:solidFill>
              <a:srgbClr val="D1D1D0"/>
            </a:solidFill>
          </a:ln>
        </p:spPr>
      </p:pic>
      <p:sp>
        <p:nvSpPr>
          <p:cNvPr id="4" name="TextBox 3">
            <a:extLst>
              <a:ext uri="{FF2B5EF4-FFF2-40B4-BE49-F238E27FC236}">
                <a16:creationId xmlns:a16="http://schemas.microsoft.com/office/drawing/2014/main" id="{93C3E64F-FDD7-5477-F685-7BB39F03C8D1}"/>
              </a:ext>
            </a:extLst>
          </p:cNvPr>
          <p:cNvSpPr txBox="1"/>
          <p:nvPr/>
        </p:nvSpPr>
        <p:spPr>
          <a:xfrm>
            <a:off x="5257800" y="1463768"/>
            <a:ext cx="3441700" cy="5510098"/>
          </a:xfrm>
          <a:prstGeom prst="rect">
            <a:avLst/>
          </a:prstGeom>
          <a:noFill/>
        </p:spPr>
        <p:txBody>
          <a:bodyPr wrap="square" rtlCol="0">
            <a:sp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Outside of Edmond’s core </a:t>
            </a:r>
          </a:p>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Not within the outer regions of the City’s corporate limits </a:t>
            </a:r>
          </a:p>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Infrastructure and utilities exist or are imminent</a:t>
            </a:r>
          </a:p>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Built-out with existing development </a:t>
            </a:r>
          </a:p>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Identified as Suburban 1 Neighborhood, Suburban 2 Neighborhood, Suburban Infill, Suburban Commercial, Destination Retail, or Employment, on the Edmond Plan Category Map, as amended</a:t>
            </a:r>
          </a:p>
          <a:p>
            <a:pPr marL="457200" indent="-228600"/>
            <a:endParaRPr lang="en-US"/>
          </a:p>
        </p:txBody>
      </p:sp>
    </p:spTree>
    <p:extLst>
      <p:ext uri="{BB962C8B-B14F-4D97-AF65-F5344CB8AC3E}">
        <p14:creationId xmlns:p14="http://schemas.microsoft.com/office/powerpoint/2010/main" val="301230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7404100" cy="574040"/>
          </a:xfrm>
          <a:prstGeom prst="rect">
            <a:avLst/>
          </a:prstGeom>
        </p:spPr>
        <p:txBody>
          <a:bodyPr vert="horz" wrap="square" lIns="0" tIns="12700" rIns="0" bIns="0" rtlCol="0">
            <a:spAutoFit/>
          </a:bodyPr>
          <a:lstStyle/>
          <a:p>
            <a:pPr marL="12700">
              <a:lnSpc>
                <a:spcPct val="100000"/>
              </a:lnSpc>
              <a:spcBef>
                <a:spcPts val="100"/>
              </a:spcBef>
            </a:pPr>
            <a:r>
              <a:rPr lang="en-US"/>
              <a:t>Context Areas: Urban/Compact</a:t>
            </a:r>
            <a:endParaRPr spc="-5"/>
          </a:p>
        </p:txBody>
      </p:sp>
      <p:sp>
        <p:nvSpPr>
          <p:cNvPr id="5" name="object 5"/>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6</a:t>
            </a:fld>
            <a:endParaRPr/>
          </a:p>
        </p:txBody>
      </p:sp>
      <p:pic>
        <p:nvPicPr>
          <p:cNvPr id="6" name="Picture 5">
            <a:extLst>
              <a:ext uri="{FF2B5EF4-FFF2-40B4-BE49-F238E27FC236}">
                <a16:creationId xmlns:a16="http://schemas.microsoft.com/office/drawing/2014/main" id="{6BFBCD7D-910E-C1B2-2377-1572FBB12E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193" t="46792" r="59626" b="29144"/>
          <a:stretch/>
        </p:blipFill>
        <p:spPr>
          <a:xfrm>
            <a:off x="444500" y="1463768"/>
            <a:ext cx="4454525" cy="3930463"/>
          </a:xfrm>
          <a:prstGeom prst="rect">
            <a:avLst/>
          </a:prstGeom>
          <a:ln w="19050">
            <a:solidFill>
              <a:srgbClr val="D1D1D0"/>
            </a:solidFill>
          </a:ln>
        </p:spPr>
      </p:pic>
      <p:sp>
        <p:nvSpPr>
          <p:cNvPr id="9" name="TextBox 8">
            <a:extLst>
              <a:ext uri="{FF2B5EF4-FFF2-40B4-BE49-F238E27FC236}">
                <a16:creationId xmlns:a16="http://schemas.microsoft.com/office/drawing/2014/main" id="{AE098845-147F-E895-09A5-DAE9A4911CA3}"/>
              </a:ext>
            </a:extLst>
          </p:cNvPr>
          <p:cNvSpPr txBox="1"/>
          <p:nvPr/>
        </p:nvSpPr>
        <p:spPr>
          <a:xfrm>
            <a:off x="5257800" y="1463768"/>
            <a:ext cx="3441700" cy="5158079"/>
          </a:xfrm>
          <a:prstGeom prst="rect">
            <a:avLst/>
          </a:prstGeom>
          <a:noFill/>
        </p:spPr>
        <p:txBody>
          <a:bodyPr wrap="square" rtlCol="0">
            <a:sp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Built-out with existing development </a:t>
            </a:r>
          </a:p>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Primed for redevelopment</a:t>
            </a:r>
          </a:p>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Dense and walkable development patterns </a:t>
            </a:r>
          </a:p>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Identified as Downtown Core, Urban Neighborhood, University Neighborhood, Village Low, Village Moderate, Town Square, Urban Center, Mixed Use Campus, Employment, Destination Retail, or Civic or Institution on the Edmond Plan Category Map, as amended</a:t>
            </a:r>
          </a:p>
        </p:txBody>
      </p:sp>
    </p:spTree>
    <p:extLst>
      <p:ext uri="{BB962C8B-B14F-4D97-AF65-F5344CB8AC3E}">
        <p14:creationId xmlns:p14="http://schemas.microsoft.com/office/powerpoint/2010/main" val="3633667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946900" cy="566822"/>
          </a:xfrm>
          <a:prstGeom prst="rect">
            <a:avLst/>
          </a:prstGeom>
        </p:spPr>
        <p:txBody>
          <a:bodyPr vert="horz" wrap="square" lIns="0" tIns="12700" rIns="0" bIns="0" rtlCol="0">
            <a:spAutoFit/>
          </a:bodyPr>
          <a:lstStyle/>
          <a:p>
            <a:pPr marL="12700">
              <a:lnSpc>
                <a:spcPct val="100000"/>
              </a:lnSpc>
              <a:spcBef>
                <a:spcPts val="100"/>
              </a:spcBef>
            </a:pPr>
            <a:r>
              <a:rPr lang="en-US"/>
              <a:t>Context Areas: Corridor</a:t>
            </a:r>
            <a:endParaRPr spc="-5"/>
          </a:p>
        </p:txBody>
      </p:sp>
      <p:sp>
        <p:nvSpPr>
          <p:cNvPr id="5" name="object 5"/>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7</a:t>
            </a:fld>
            <a:endParaRPr/>
          </a:p>
        </p:txBody>
      </p:sp>
      <p:pic>
        <p:nvPicPr>
          <p:cNvPr id="7" name="Picture 6">
            <a:extLst>
              <a:ext uri="{FF2B5EF4-FFF2-40B4-BE49-F238E27FC236}">
                <a16:creationId xmlns:a16="http://schemas.microsoft.com/office/drawing/2014/main" id="{D523CFC4-8426-4A11-FE7A-BA2EAA7D46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8237" t="24331" r="43582" b="40376"/>
          <a:stretch/>
        </p:blipFill>
        <p:spPr>
          <a:xfrm>
            <a:off x="444500" y="1460873"/>
            <a:ext cx="3041650" cy="3936253"/>
          </a:xfrm>
          <a:prstGeom prst="rect">
            <a:avLst/>
          </a:prstGeom>
          <a:ln w="19050">
            <a:solidFill>
              <a:srgbClr val="D1D1D0"/>
            </a:solidFill>
          </a:ln>
        </p:spPr>
      </p:pic>
      <p:sp>
        <p:nvSpPr>
          <p:cNvPr id="8" name="TextBox 7">
            <a:extLst>
              <a:ext uri="{FF2B5EF4-FFF2-40B4-BE49-F238E27FC236}">
                <a16:creationId xmlns:a16="http://schemas.microsoft.com/office/drawing/2014/main" id="{DA1C6F18-271E-234C-61A0-58A67718AD00}"/>
              </a:ext>
            </a:extLst>
          </p:cNvPr>
          <p:cNvSpPr txBox="1"/>
          <p:nvPr/>
        </p:nvSpPr>
        <p:spPr>
          <a:xfrm>
            <a:off x="5257800" y="1463768"/>
            <a:ext cx="3441700" cy="3354252"/>
          </a:xfrm>
          <a:prstGeom prst="rect">
            <a:avLst/>
          </a:prstGeom>
          <a:noFill/>
        </p:spPr>
        <p:txBody>
          <a:bodyPr wrap="square" rtlCol="0">
            <a:sp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Located along the City’s most significant thoroughfares with high traffic volumes, typically serving as gateways to the City</a:t>
            </a:r>
          </a:p>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Identified as Broadway Corridor, I-35, or Transit District on the Edmond Plan Category Map, as amended</a:t>
            </a:r>
          </a:p>
        </p:txBody>
      </p:sp>
    </p:spTree>
    <p:extLst>
      <p:ext uri="{BB962C8B-B14F-4D97-AF65-F5344CB8AC3E}">
        <p14:creationId xmlns:p14="http://schemas.microsoft.com/office/powerpoint/2010/main" val="84513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Context Areas: Overview</a:t>
            </a:r>
            <a:endParaRPr spc="-5"/>
          </a:p>
        </p:txBody>
      </p:sp>
      <p:sp>
        <p:nvSpPr>
          <p:cNvPr id="5" name="object 5"/>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8</a:t>
            </a:fld>
            <a:endParaRPr/>
          </a:p>
        </p:txBody>
      </p:sp>
      <p:pic>
        <p:nvPicPr>
          <p:cNvPr id="6" name="Picture 5">
            <a:extLst>
              <a:ext uri="{FF2B5EF4-FFF2-40B4-BE49-F238E27FC236}">
                <a16:creationId xmlns:a16="http://schemas.microsoft.com/office/drawing/2014/main" id="{6BFBCD7D-910E-C1B2-2377-1572FBB12E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09650" y="1054100"/>
            <a:ext cx="7124700" cy="4749800"/>
          </a:xfrm>
          <a:prstGeom prst="rect">
            <a:avLst/>
          </a:prstGeom>
        </p:spPr>
      </p:pic>
    </p:spTree>
    <p:extLst>
      <p:ext uri="{BB962C8B-B14F-4D97-AF65-F5344CB8AC3E}">
        <p14:creationId xmlns:p14="http://schemas.microsoft.com/office/powerpoint/2010/main" val="1950098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946900" cy="566822"/>
          </a:xfrm>
          <a:prstGeom prst="rect">
            <a:avLst/>
          </a:prstGeom>
        </p:spPr>
        <p:txBody>
          <a:bodyPr vert="horz" wrap="square" lIns="0" tIns="12700" rIns="0" bIns="0" rtlCol="0">
            <a:spAutoFit/>
          </a:bodyPr>
          <a:lstStyle/>
          <a:p>
            <a:pPr marL="12700">
              <a:lnSpc>
                <a:spcPct val="100000"/>
              </a:lnSpc>
              <a:spcBef>
                <a:spcPts val="100"/>
              </a:spcBef>
            </a:pPr>
            <a:r>
              <a:rPr lang="en-US" dirty="0"/>
              <a:t>Zoning Districts</a:t>
            </a:r>
            <a:endParaRPr spc="-5" dirty="0"/>
          </a:p>
        </p:txBody>
      </p:sp>
      <p:sp>
        <p:nvSpPr>
          <p:cNvPr id="5" name="object 5"/>
          <p:cNvSpPr txBox="1">
            <a:spLocks noGrp="1"/>
          </p:cNvSpPr>
          <p:nvPr>
            <p:ph type="sldNum" sz="quarter" idx="7"/>
          </p:nvPr>
        </p:nvSpPr>
        <p:spPr>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9</a:t>
            </a:fld>
            <a:endParaRPr/>
          </a:p>
        </p:txBody>
      </p:sp>
      <p:graphicFrame>
        <p:nvGraphicFramePr>
          <p:cNvPr id="3" name="Table 2">
            <a:extLst>
              <a:ext uri="{FF2B5EF4-FFF2-40B4-BE49-F238E27FC236}">
                <a16:creationId xmlns:a16="http://schemas.microsoft.com/office/drawing/2014/main" id="{A4100E34-8917-7584-BB28-F0431BE57322}"/>
              </a:ext>
            </a:extLst>
          </p:cNvPr>
          <p:cNvGraphicFramePr>
            <a:graphicFrameLocks noGrp="1"/>
          </p:cNvGraphicFramePr>
          <p:nvPr>
            <p:extLst>
              <p:ext uri="{D42A27DB-BD31-4B8C-83A1-F6EECF244321}">
                <p14:modId xmlns:p14="http://schemas.microsoft.com/office/powerpoint/2010/main" val="1529865667"/>
              </p:ext>
            </p:extLst>
          </p:nvPr>
        </p:nvGraphicFramePr>
        <p:xfrm>
          <a:off x="3917950" y="503958"/>
          <a:ext cx="4089830" cy="5907714"/>
        </p:xfrm>
        <a:graphic>
          <a:graphicData uri="http://schemas.openxmlformats.org/drawingml/2006/table">
            <a:tbl>
              <a:tblPr firstRow="1" firstCol="1" bandRow="1">
                <a:tableStyleId>{5C22544A-7EE6-4342-B048-85BDC9FD1C3A}</a:tableStyleId>
              </a:tblPr>
              <a:tblGrid>
                <a:gridCol w="1472110">
                  <a:extLst>
                    <a:ext uri="{9D8B030D-6E8A-4147-A177-3AD203B41FA5}">
                      <a16:colId xmlns:a16="http://schemas.microsoft.com/office/drawing/2014/main" val="1716314582"/>
                    </a:ext>
                  </a:extLst>
                </a:gridCol>
                <a:gridCol w="1145610">
                  <a:extLst>
                    <a:ext uri="{9D8B030D-6E8A-4147-A177-3AD203B41FA5}">
                      <a16:colId xmlns:a16="http://schemas.microsoft.com/office/drawing/2014/main" val="570613183"/>
                    </a:ext>
                  </a:extLst>
                </a:gridCol>
                <a:gridCol w="1472110">
                  <a:extLst>
                    <a:ext uri="{9D8B030D-6E8A-4147-A177-3AD203B41FA5}">
                      <a16:colId xmlns:a16="http://schemas.microsoft.com/office/drawing/2014/main" val="699120049"/>
                    </a:ext>
                  </a:extLst>
                </a:gridCol>
              </a:tblGrid>
              <a:tr h="212947">
                <a:tc gridSpan="3">
                  <a:txBody>
                    <a:bodyPr/>
                    <a:lstStyle/>
                    <a:p>
                      <a:pPr marL="0" marR="0" algn="ctr">
                        <a:lnSpc>
                          <a:spcPct val="107000"/>
                        </a:lnSpc>
                        <a:spcBef>
                          <a:spcPts val="0"/>
                        </a:spcBef>
                        <a:spcAft>
                          <a:spcPts val="0"/>
                        </a:spcAft>
                      </a:pPr>
                      <a:r>
                        <a:rPr lang="en-US" sz="900" kern="100">
                          <a:effectLst/>
                        </a:rPr>
                        <a:t>New Zoning</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86961" marR="86961" marT="43481" marB="43481"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3869706"/>
                  </a:ext>
                </a:extLst>
              </a:tr>
              <a:tr h="133402">
                <a:tc>
                  <a:txBody>
                    <a:bodyPr/>
                    <a:lstStyle/>
                    <a:p>
                      <a:pPr marL="0" marR="0" algn="ctr">
                        <a:lnSpc>
                          <a:spcPct val="107000"/>
                        </a:lnSpc>
                        <a:spcBef>
                          <a:spcPts val="0"/>
                        </a:spcBef>
                        <a:spcAft>
                          <a:spcPts val="0"/>
                        </a:spcAft>
                      </a:pPr>
                      <a:r>
                        <a:rPr lang="en-US" sz="900" kern="100">
                          <a:effectLst/>
                        </a:rPr>
                        <a:t>Context Area</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tc>
                  <a:txBody>
                    <a:bodyPr/>
                    <a:lstStyle/>
                    <a:p>
                      <a:pPr marL="0" marR="0" algn="ctr">
                        <a:lnSpc>
                          <a:spcPct val="107000"/>
                        </a:lnSpc>
                        <a:spcBef>
                          <a:spcPts val="0"/>
                        </a:spcBef>
                        <a:spcAft>
                          <a:spcPts val="0"/>
                        </a:spcAft>
                      </a:pPr>
                      <a:r>
                        <a:rPr lang="en-US" sz="900" kern="100">
                          <a:effectLst/>
                        </a:rPr>
                        <a:t>Zoning District</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tc>
                  <a:txBody>
                    <a:bodyPr/>
                    <a:lstStyle/>
                    <a:p>
                      <a:pPr marL="0" marR="0" algn="ctr">
                        <a:lnSpc>
                          <a:spcPct val="107000"/>
                        </a:lnSpc>
                        <a:spcBef>
                          <a:spcPts val="0"/>
                        </a:spcBef>
                        <a:spcAft>
                          <a:spcPts val="0"/>
                        </a:spcAft>
                      </a:pPr>
                      <a:r>
                        <a:rPr lang="en-US" sz="900" kern="100">
                          <a:effectLst/>
                        </a:rPr>
                        <a:t>Nomenclature</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extLst>
                  <a:ext uri="{0D108BD9-81ED-4DB2-BD59-A6C34878D82A}">
                    <a16:rowId xmlns:a16="http://schemas.microsoft.com/office/drawing/2014/main" val="2109718484"/>
                  </a:ext>
                </a:extLst>
              </a:tr>
              <a:tr h="133402">
                <a:tc rowSpan="2">
                  <a:txBody>
                    <a:bodyPr/>
                    <a:lstStyle/>
                    <a:p>
                      <a:pPr marL="0" marR="0" algn="ctr">
                        <a:lnSpc>
                          <a:spcPct val="107000"/>
                        </a:lnSpc>
                        <a:spcBef>
                          <a:spcPts val="0"/>
                        </a:spcBef>
                        <a:spcAft>
                          <a:spcPts val="0"/>
                        </a:spcAft>
                      </a:pPr>
                      <a:r>
                        <a:rPr lang="en-US" sz="900" kern="100">
                          <a:effectLst/>
                        </a:rPr>
                        <a:t>Rural</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86961" marR="86961" marT="43481" marB="43481" anchor="ctr"/>
                </a:tc>
                <a:tc>
                  <a:txBody>
                    <a:bodyPr/>
                    <a:lstStyle/>
                    <a:p>
                      <a:pPr marL="0" marR="0" algn="ctr">
                        <a:lnSpc>
                          <a:spcPct val="107000"/>
                        </a:lnSpc>
                        <a:spcBef>
                          <a:spcPts val="0"/>
                        </a:spcBef>
                        <a:spcAft>
                          <a:spcPts val="0"/>
                        </a:spcAft>
                      </a:pPr>
                      <a:r>
                        <a:rPr lang="en-US" sz="900" kern="100">
                          <a:effectLst/>
                        </a:rPr>
                        <a:t>Agricultural Preservation</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tc>
                  <a:txBody>
                    <a:bodyPr/>
                    <a:lstStyle/>
                    <a:p>
                      <a:pPr marL="0" marR="0" algn="ctr">
                        <a:lnSpc>
                          <a:spcPct val="107000"/>
                        </a:lnSpc>
                        <a:spcBef>
                          <a:spcPts val="0"/>
                        </a:spcBef>
                        <a:spcAft>
                          <a:spcPts val="0"/>
                        </a:spcAft>
                      </a:pPr>
                      <a:r>
                        <a:rPr lang="en-US" sz="900" kern="100">
                          <a:effectLst/>
                        </a:rPr>
                        <a:t>R-AP</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extLst>
                  <a:ext uri="{0D108BD9-81ED-4DB2-BD59-A6C34878D82A}">
                    <a16:rowId xmlns:a16="http://schemas.microsoft.com/office/drawing/2014/main" val="2967947169"/>
                  </a:ext>
                </a:extLst>
              </a:tr>
              <a:tr h="133402">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Mixed Use</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tc>
                  <a:txBody>
                    <a:bodyPr/>
                    <a:lstStyle/>
                    <a:p>
                      <a:pPr marL="0" marR="0" algn="ctr">
                        <a:lnSpc>
                          <a:spcPct val="107000"/>
                        </a:lnSpc>
                        <a:spcBef>
                          <a:spcPts val="0"/>
                        </a:spcBef>
                        <a:spcAft>
                          <a:spcPts val="0"/>
                        </a:spcAft>
                      </a:pPr>
                      <a:r>
                        <a:rPr lang="en-US" sz="900" kern="100">
                          <a:effectLst/>
                        </a:rPr>
                        <a:t>R-MU</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extLst>
                  <a:ext uri="{0D108BD9-81ED-4DB2-BD59-A6C34878D82A}">
                    <a16:rowId xmlns:a16="http://schemas.microsoft.com/office/drawing/2014/main" val="321924310"/>
                  </a:ext>
                </a:extLst>
              </a:tr>
              <a:tr h="206838">
                <a:tc rowSpan="5">
                  <a:txBody>
                    <a:bodyPr/>
                    <a:lstStyle/>
                    <a:p>
                      <a:pPr marL="0" marR="0" algn="ctr">
                        <a:lnSpc>
                          <a:spcPct val="107000"/>
                        </a:lnSpc>
                        <a:spcBef>
                          <a:spcPts val="0"/>
                        </a:spcBef>
                        <a:spcAft>
                          <a:spcPts val="0"/>
                        </a:spcAft>
                      </a:pPr>
                      <a:r>
                        <a:rPr lang="en-US" sz="900" kern="100">
                          <a:effectLst/>
                        </a:rPr>
                        <a:t>Suburban</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86961" marR="86961" marT="43481" marB="43481" anchor="ctr"/>
                </a:tc>
                <a:tc>
                  <a:txBody>
                    <a:bodyPr/>
                    <a:lstStyle/>
                    <a:p>
                      <a:pPr marL="0" marR="0" algn="ctr">
                        <a:lnSpc>
                          <a:spcPct val="107000"/>
                        </a:lnSpc>
                        <a:spcBef>
                          <a:spcPts val="0"/>
                        </a:spcBef>
                        <a:spcAft>
                          <a:spcPts val="0"/>
                        </a:spcAft>
                      </a:pPr>
                      <a:r>
                        <a:rPr lang="en-US" sz="900" kern="100">
                          <a:effectLst/>
                        </a:rPr>
                        <a:t>Residential</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S-RE</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449384625"/>
                  </a:ext>
                </a:extLst>
              </a:tr>
              <a:tr h="798280">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Mixed Use</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S-MU</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2073737158"/>
                  </a:ext>
                </a:extLst>
              </a:tr>
              <a:tr h="587981">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Local Commercial</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S-LC</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2095070110"/>
                  </a:ext>
                </a:extLst>
              </a:tr>
              <a:tr h="760560">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Regional Commercial</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S-RC</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251216366"/>
                  </a:ext>
                </a:extLst>
              </a:tr>
              <a:tr h="417034">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Flex Industrial</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S-FI</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1281794288"/>
                  </a:ext>
                </a:extLst>
              </a:tr>
              <a:tr h="253520">
                <a:tc rowSpan="3">
                  <a:txBody>
                    <a:bodyPr/>
                    <a:lstStyle/>
                    <a:p>
                      <a:pPr marL="0" marR="0" algn="ctr">
                        <a:lnSpc>
                          <a:spcPct val="107000"/>
                        </a:lnSpc>
                        <a:spcBef>
                          <a:spcPts val="0"/>
                        </a:spcBef>
                        <a:spcAft>
                          <a:spcPts val="0"/>
                        </a:spcAft>
                      </a:pPr>
                      <a:r>
                        <a:rPr lang="en-US" sz="900" kern="100">
                          <a:effectLst/>
                        </a:rPr>
                        <a:t>Urban</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86961" marR="86961" marT="43481" marB="43481" anchor="ctr"/>
                </a:tc>
                <a:tc>
                  <a:txBody>
                    <a:bodyPr/>
                    <a:lstStyle/>
                    <a:p>
                      <a:pPr marL="0" marR="0" algn="ctr">
                        <a:lnSpc>
                          <a:spcPct val="107000"/>
                        </a:lnSpc>
                        <a:spcBef>
                          <a:spcPts val="0"/>
                        </a:spcBef>
                        <a:spcAft>
                          <a:spcPts val="0"/>
                        </a:spcAft>
                      </a:pPr>
                      <a:r>
                        <a:rPr lang="en-US" sz="900" kern="100">
                          <a:effectLst/>
                        </a:rPr>
                        <a:t>Downtown</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U-DT</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51985513"/>
                  </a:ext>
                </a:extLst>
              </a:tr>
              <a:tr h="206838">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Town Square</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U-TS</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837412174"/>
                  </a:ext>
                </a:extLst>
              </a:tr>
              <a:tr h="970859">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Regional Mixed Use</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U-RM</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525697049"/>
                  </a:ext>
                </a:extLst>
              </a:tr>
              <a:tr h="418967">
                <a:tc rowSpan="3">
                  <a:txBody>
                    <a:bodyPr/>
                    <a:lstStyle/>
                    <a:p>
                      <a:pPr marL="0" marR="0" algn="ctr">
                        <a:lnSpc>
                          <a:spcPct val="107000"/>
                        </a:lnSpc>
                        <a:spcBef>
                          <a:spcPts val="0"/>
                        </a:spcBef>
                        <a:spcAft>
                          <a:spcPts val="0"/>
                        </a:spcAft>
                      </a:pPr>
                      <a:r>
                        <a:rPr lang="en-US" sz="900" kern="100">
                          <a:effectLst/>
                        </a:rPr>
                        <a:t>Corridor</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86961" marR="86961" marT="43481" marB="43481" anchor="ctr"/>
                </a:tc>
                <a:tc>
                  <a:txBody>
                    <a:bodyPr/>
                    <a:lstStyle/>
                    <a:p>
                      <a:pPr marL="0" marR="0" algn="ctr">
                        <a:lnSpc>
                          <a:spcPct val="107000"/>
                        </a:lnSpc>
                        <a:spcBef>
                          <a:spcPts val="0"/>
                        </a:spcBef>
                        <a:spcAft>
                          <a:spcPts val="0"/>
                        </a:spcAft>
                      </a:pPr>
                      <a:r>
                        <a:rPr lang="en-US" sz="900" kern="100">
                          <a:effectLst/>
                        </a:rPr>
                        <a:t>U.S. Interstate 35</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C-IS</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1090672535"/>
                  </a:ext>
                </a:extLst>
              </a:tr>
              <a:tr h="338027">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Broadway</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tc>
                  <a:txBody>
                    <a:bodyPr/>
                    <a:lstStyle/>
                    <a:p>
                      <a:pPr marL="0" marR="0" algn="ctr">
                        <a:lnSpc>
                          <a:spcPct val="107000"/>
                        </a:lnSpc>
                        <a:spcBef>
                          <a:spcPts val="0"/>
                        </a:spcBef>
                        <a:spcAft>
                          <a:spcPts val="0"/>
                        </a:spcAft>
                      </a:pPr>
                      <a:r>
                        <a:rPr lang="en-US" sz="900" kern="100">
                          <a:effectLst/>
                        </a:rPr>
                        <a:t>C-BW</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3436" marR="73436" marT="36718" marB="36718" anchor="ctr"/>
                </a:tc>
                <a:extLst>
                  <a:ext uri="{0D108BD9-81ED-4DB2-BD59-A6C34878D82A}">
                    <a16:rowId xmlns:a16="http://schemas.microsoft.com/office/drawing/2014/main" val="3060923844"/>
                  </a:ext>
                </a:extLst>
              </a:tr>
              <a:tr h="133402">
                <a:tc vMerge="1">
                  <a:txBody>
                    <a:bodyPr/>
                    <a:lstStyle/>
                    <a:p>
                      <a:endParaRPr lang="en-US"/>
                    </a:p>
                  </a:txBody>
                  <a:tcPr/>
                </a:tc>
                <a:tc>
                  <a:txBody>
                    <a:bodyPr/>
                    <a:lstStyle/>
                    <a:p>
                      <a:pPr marL="0" marR="0" algn="ctr">
                        <a:lnSpc>
                          <a:spcPct val="107000"/>
                        </a:lnSpc>
                        <a:spcBef>
                          <a:spcPts val="0"/>
                        </a:spcBef>
                        <a:spcAft>
                          <a:spcPts val="0"/>
                        </a:spcAft>
                      </a:pPr>
                      <a:r>
                        <a:rPr lang="en-US" sz="900" kern="100">
                          <a:effectLst/>
                        </a:rPr>
                        <a:t>Transit</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tc>
                  <a:txBody>
                    <a:bodyPr/>
                    <a:lstStyle/>
                    <a:p>
                      <a:pPr marL="0" marR="0" algn="ctr">
                        <a:lnSpc>
                          <a:spcPct val="107000"/>
                        </a:lnSpc>
                        <a:spcBef>
                          <a:spcPts val="0"/>
                        </a:spcBef>
                        <a:spcAft>
                          <a:spcPts val="0"/>
                        </a:spcAft>
                      </a:pPr>
                      <a:r>
                        <a:rPr lang="en-US" sz="900" kern="100">
                          <a:effectLst/>
                        </a:rPr>
                        <a:t>C-TT</a:t>
                      </a:r>
                      <a:endParaRPr lang="en-US"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17048" marR="17048" marT="0" marB="0" anchor="ctr"/>
                </a:tc>
                <a:extLst>
                  <a:ext uri="{0D108BD9-81ED-4DB2-BD59-A6C34878D82A}">
                    <a16:rowId xmlns:a16="http://schemas.microsoft.com/office/drawing/2014/main" val="2979147648"/>
                  </a:ext>
                </a:extLst>
              </a:tr>
            </a:tbl>
          </a:graphicData>
        </a:graphic>
      </p:graphicFrame>
      <p:sp>
        <p:nvSpPr>
          <p:cNvPr id="4" name="TextBox 3">
            <a:extLst>
              <a:ext uri="{FF2B5EF4-FFF2-40B4-BE49-F238E27FC236}">
                <a16:creationId xmlns:a16="http://schemas.microsoft.com/office/drawing/2014/main" id="{ACEC719C-119C-B86D-09DB-8BFB8C5385E6}"/>
              </a:ext>
            </a:extLst>
          </p:cNvPr>
          <p:cNvSpPr txBox="1"/>
          <p:nvPr/>
        </p:nvSpPr>
        <p:spPr>
          <a:xfrm>
            <a:off x="442041" y="1295400"/>
            <a:ext cx="3441700" cy="1576072"/>
          </a:xfrm>
          <a:prstGeom prst="rect">
            <a:avLst/>
          </a:prstGeom>
          <a:noFill/>
        </p:spPr>
        <p:txBody>
          <a:bodyPr wrap="square" rtlCol="0">
            <a:sp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Multiple ways Context Areas can relate to Zoning Districts</a:t>
            </a:r>
          </a:p>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Varying degrees of regulatory power</a:t>
            </a:r>
          </a:p>
        </p:txBody>
      </p:sp>
      <p:sp>
        <p:nvSpPr>
          <p:cNvPr id="7" name="TextBox 6">
            <a:extLst>
              <a:ext uri="{FF2B5EF4-FFF2-40B4-BE49-F238E27FC236}">
                <a16:creationId xmlns:a16="http://schemas.microsoft.com/office/drawing/2014/main" id="{BB61D152-C14D-2871-75AE-1CCFC11B5AA8}"/>
              </a:ext>
            </a:extLst>
          </p:cNvPr>
          <p:cNvSpPr txBox="1"/>
          <p:nvPr/>
        </p:nvSpPr>
        <p:spPr>
          <a:xfrm>
            <a:off x="762000" y="2967335"/>
            <a:ext cx="3810000" cy="923330"/>
          </a:xfrm>
          <a:prstGeom prst="rect">
            <a:avLst/>
          </a:prstGeom>
          <a:noFill/>
        </p:spPr>
        <p:txBody>
          <a:bodyPr wrap="square">
            <a:spAutoFit/>
          </a:bodyPr>
          <a:lstStyle/>
          <a:p>
            <a:pPr marL="12700" marR="712470">
              <a:lnSpc>
                <a:spcPct val="100000"/>
              </a:lnSpc>
              <a:spcBef>
                <a:spcPts val="100"/>
              </a:spcBef>
            </a:pPr>
            <a:r>
              <a:rPr lang="en-US" sz="1800" b="1" dirty="0">
                <a:solidFill>
                  <a:srgbClr val="41675C"/>
                </a:solidFill>
                <a:latin typeface="Century Gothic"/>
                <a:cs typeface="Century Gothic"/>
              </a:rPr>
              <a:t>What are your thoughts? How should we approach the use of these areas?</a:t>
            </a:r>
          </a:p>
        </p:txBody>
      </p:sp>
    </p:spTree>
    <p:extLst>
      <p:ext uri="{BB962C8B-B14F-4D97-AF65-F5344CB8AC3E}">
        <p14:creationId xmlns:p14="http://schemas.microsoft.com/office/powerpoint/2010/main" val="2643502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R-AP</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Rural – Agricultural Preservation (R-AP) District accommodates the continued use of agricultural lands, and preservation of the Cross Timbers Forest, wildlife, and open space.</a:t>
            </a:r>
          </a:p>
        </p:txBody>
      </p:sp>
      <p:sp>
        <p:nvSpPr>
          <p:cNvPr id="5" name="object 5" hidden="1"/>
          <p:cNvSpPr txBox="1">
            <a:spLocks noGrp="1"/>
          </p:cNvSpPr>
          <p:nvPr>
            <p:ph type="sldNum" sz="quarter" idx="7"/>
          </p:nvPr>
        </p:nvSpPr>
        <p:spPr>
          <a:xfrm>
            <a:off x="8519145" y="6456461"/>
            <a:ext cx="193675" cy="629660"/>
          </a:xfrm>
          <a:prstGeom prst="rect">
            <a:avLst/>
          </a:prstGeom>
        </p:spPr>
        <p:txBody>
          <a:bodyPr vert="horz" wrap="square" lIns="0" tIns="13970" rIns="0" bIns="0" rtlCol="0">
            <a:spAutoFit/>
          </a:bodyPr>
          <a:lstStyle/>
          <a:p>
            <a:pPr marL="25400">
              <a:spcBef>
                <a:spcPts val="110"/>
              </a:spcBef>
            </a:pPr>
            <a:fld id="{81D60167-4931-47E6-BA6A-407CBD079E47}" type="slidenum">
              <a:rPr lang="en-US" smtClean="0"/>
              <a:pPr marL="25400">
                <a:spcBef>
                  <a:spcPts val="110"/>
                </a:spcBef>
              </a:pPr>
              <a:t>10</a:t>
            </a:fld>
            <a:endParaRPr lang="en-US"/>
          </a:p>
        </p:txBody>
      </p:sp>
      <p:graphicFrame>
        <p:nvGraphicFramePr>
          <p:cNvPr id="13" name="Table 12">
            <a:extLst>
              <a:ext uri="{FF2B5EF4-FFF2-40B4-BE49-F238E27FC236}">
                <a16:creationId xmlns:a16="http://schemas.microsoft.com/office/drawing/2014/main" id="{2C8AAA64-3BA7-9875-3166-FE903D733033}"/>
              </a:ext>
            </a:extLst>
          </p:cNvPr>
          <p:cNvGraphicFramePr>
            <a:graphicFrameLocks noGrp="1"/>
          </p:cNvGraphicFramePr>
          <p:nvPr>
            <p:extLst>
              <p:ext uri="{D42A27DB-BD31-4B8C-83A1-F6EECF244321}">
                <p14:modId xmlns:p14="http://schemas.microsoft.com/office/powerpoint/2010/main" val="3922786652"/>
              </p:ext>
            </p:extLst>
          </p:nvPr>
        </p:nvGraphicFramePr>
        <p:xfrm>
          <a:off x="4709160" y="1962094"/>
          <a:ext cx="3977642" cy="3756781"/>
        </p:xfrm>
        <a:graphic>
          <a:graphicData uri="http://schemas.openxmlformats.org/drawingml/2006/table">
            <a:tbl>
              <a:tblPr firstRow="1" firstCol="1" bandRow="1">
                <a:tableStyleId>{5C22544A-7EE6-4342-B048-85BDC9FD1C3A}</a:tableStyleId>
              </a:tblPr>
              <a:tblGrid>
                <a:gridCol w="416766">
                  <a:extLst>
                    <a:ext uri="{9D8B030D-6E8A-4147-A177-3AD203B41FA5}">
                      <a16:colId xmlns:a16="http://schemas.microsoft.com/office/drawing/2014/main" val="1662130307"/>
                    </a:ext>
                  </a:extLst>
                </a:gridCol>
                <a:gridCol w="1953070">
                  <a:extLst>
                    <a:ext uri="{9D8B030D-6E8A-4147-A177-3AD203B41FA5}">
                      <a16:colId xmlns:a16="http://schemas.microsoft.com/office/drawing/2014/main" val="763562348"/>
                    </a:ext>
                  </a:extLst>
                </a:gridCol>
                <a:gridCol w="1607806">
                  <a:extLst>
                    <a:ext uri="{9D8B030D-6E8A-4147-A177-3AD203B41FA5}">
                      <a16:colId xmlns:a16="http://schemas.microsoft.com/office/drawing/2014/main" val="3920831365"/>
                    </a:ext>
                  </a:extLst>
                </a:gridCol>
              </a:tblGrid>
              <a:tr h="439434">
                <a:tc gridSpan="3">
                  <a:txBody>
                    <a:bodyPr/>
                    <a:lstStyle/>
                    <a:p>
                      <a:pPr marL="0" marR="0" algn="ctr">
                        <a:lnSpc>
                          <a:spcPct val="107000"/>
                        </a:lnSpc>
                        <a:spcBef>
                          <a:spcPts val="0"/>
                        </a:spcBef>
                        <a:spcAft>
                          <a:spcPts val="0"/>
                        </a:spcAft>
                      </a:pPr>
                      <a:r>
                        <a:rPr lang="en-US" sz="1300" kern="100">
                          <a:effectLst/>
                        </a:rPr>
                        <a:t>Rural – Agricultural Preservation (R-AP) District Dimensional Standards</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2699240"/>
                  </a:ext>
                </a:extLst>
              </a:tr>
              <a:tr h="239720">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5852731"/>
                  </a:ext>
                </a:extLst>
              </a:tr>
              <a:tr h="239720">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20</a:t>
                      </a:r>
                      <a:r>
                        <a:rPr lang="en-US" sz="1000" kern="100">
                          <a:effectLst/>
                        </a:rPr>
                        <a:t> </a:t>
                      </a:r>
                      <a:r>
                        <a:rPr lang="en-US" sz="1300" kern="100">
                          <a:effectLst/>
                        </a:rPr>
                        <a:t> acres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257647897"/>
                  </a:ext>
                </a:extLst>
              </a:tr>
              <a:tr h="239720">
                <a:tc>
                  <a:txBody>
                    <a:bodyPr/>
                    <a:lstStyle/>
                    <a:p>
                      <a:pPr marL="0" marR="0" algn="ctr">
                        <a:lnSpc>
                          <a:spcPct val="107000"/>
                        </a:lnSpc>
                        <a:spcBef>
                          <a:spcPts val="0"/>
                        </a:spcBef>
                        <a:spcAft>
                          <a:spcPts val="0"/>
                        </a:spcAft>
                      </a:pPr>
                      <a:r>
                        <a:rPr lang="en-US" sz="13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1636482905"/>
                  </a:ext>
                </a:extLst>
              </a:tr>
              <a:tr h="239720">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10%</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407493183"/>
                  </a:ext>
                </a:extLst>
              </a:tr>
              <a:tr h="239720">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4151478"/>
                  </a:ext>
                </a:extLst>
              </a:tr>
              <a:tr h="239720">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50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2099392598"/>
                  </a:ext>
                </a:extLst>
              </a:tr>
              <a:tr h="239720">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30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2388043812"/>
                  </a:ext>
                </a:extLst>
              </a:tr>
              <a:tr h="239720">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25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790798701"/>
                  </a:ext>
                </a:extLst>
              </a:tr>
              <a:tr h="239720">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25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2434065171"/>
                  </a:ext>
                </a:extLst>
              </a:tr>
              <a:tr h="239720">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3971641"/>
                  </a:ext>
                </a:extLst>
              </a:tr>
              <a:tr h="239720">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35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0884037"/>
                  </a:ext>
                </a:extLst>
              </a:tr>
              <a:tr h="239720">
                <a:tc>
                  <a:txBody>
                    <a:bodyPr/>
                    <a:lstStyle/>
                    <a:p>
                      <a:pPr marL="0" marR="0" algn="ctr">
                        <a:lnSpc>
                          <a:spcPct val="107000"/>
                        </a:lnSpc>
                        <a:spcBef>
                          <a:spcPts val="0"/>
                        </a:spcBef>
                        <a:spcAft>
                          <a:spcPts val="0"/>
                        </a:spcAft>
                      </a:pPr>
                      <a:r>
                        <a:rPr lang="en-US" sz="1300" kern="100">
                          <a:effectLst/>
                        </a:rPr>
                        <a:t>I</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Building Footprint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10,000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334296631"/>
                  </a:ext>
                </a:extLst>
              </a:tr>
              <a:tr h="239720">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4540437"/>
                  </a:ext>
                </a:extLst>
              </a:tr>
              <a:tr h="200987">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19677310"/>
                  </a:ext>
                </a:extLst>
              </a:tr>
            </a:tbl>
          </a:graphicData>
        </a:graphic>
      </p:graphicFrame>
    </p:spTree>
    <p:extLst>
      <p:ext uri="{BB962C8B-B14F-4D97-AF65-F5344CB8AC3E}">
        <p14:creationId xmlns:p14="http://schemas.microsoft.com/office/powerpoint/2010/main" val="271525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R-MU </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Rural – Mixed Use (R-MU) District is intended to provide for a mixed development pattern where low density, large lot residential development is the predominant development pattern complemented by low intensive nonresidential uses […]</a:t>
            </a:r>
          </a:p>
        </p:txBody>
      </p:sp>
      <p:sp>
        <p:nvSpPr>
          <p:cNvPr id="5" name="object 5" hidden="1"/>
          <p:cNvSpPr txBox="1">
            <a:spLocks noGrp="1"/>
          </p:cNvSpPr>
          <p:nvPr>
            <p:ph type="sldNum" sz="quarter" idx="7"/>
          </p:nvPr>
        </p:nvSpPr>
        <p:spPr>
          <a:xfrm>
            <a:off x="8519145" y="6456461"/>
            <a:ext cx="193675" cy="629660"/>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11</a:t>
            </a:fld>
            <a:endParaRPr lang="en-US"/>
          </a:p>
        </p:txBody>
      </p:sp>
      <p:graphicFrame>
        <p:nvGraphicFramePr>
          <p:cNvPr id="3" name="Table 2">
            <a:extLst>
              <a:ext uri="{FF2B5EF4-FFF2-40B4-BE49-F238E27FC236}">
                <a16:creationId xmlns:a16="http://schemas.microsoft.com/office/drawing/2014/main" id="{C5307487-B761-26BA-7F31-BE2E72CE7F29}"/>
              </a:ext>
            </a:extLst>
          </p:cNvPr>
          <p:cNvGraphicFramePr>
            <a:graphicFrameLocks noGrp="1"/>
          </p:cNvGraphicFramePr>
          <p:nvPr>
            <p:extLst>
              <p:ext uri="{D42A27DB-BD31-4B8C-83A1-F6EECF244321}">
                <p14:modId xmlns:p14="http://schemas.microsoft.com/office/powerpoint/2010/main" val="2038530828"/>
              </p:ext>
            </p:extLst>
          </p:nvPr>
        </p:nvGraphicFramePr>
        <p:xfrm>
          <a:off x="4709160" y="1959827"/>
          <a:ext cx="3977642" cy="3761314"/>
        </p:xfrm>
        <a:graphic>
          <a:graphicData uri="http://schemas.openxmlformats.org/drawingml/2006/table">
            <a:tbl>
              <a:tblPr firstRow="1" firstCol="1" bandRow="1">
                <a:tableStyleId>{5C22544A-7EE6-4342-B048-85BDC9FD1C3A}</a:tableStyleId>
              </a:tblPr>
              <a:tblGrid>
                <a:gridCol w="416766">
                  <a:extLst>
                    <a:ext uri="{9D8B030D-6E8A-4147-A177-3AD203B41FA5}">
                      <a16:colId xmlns:a16="http://schemas.microsoft.com/office/drawing/2014/main" val="2967169267"/>
                    </a:ext>
                  </a:extLst>
                </a:gridCol>
                <a:gridCol w="1953070">
                  <a:extLst>
                    <a:ext uri="{9D8B030D-6E8A-4147-A177-3AD203B41FA5}">
                      <a16:colId xmlns:a16="http://schemas.microsoft.com/office/drawing/2014/main" val="1752376788"/>
                    </a:ext>
                  </a:extLst>
                </a:gridCol>
                <a:gridCol w="1607806">
                  <a:extLst>
                    <a:ext uri="{9D8B030D-6E8A-4147-A177-3AD203B41FA5}">
                      <a16:colId xmlns:a16="http://schemas.microsoft.com/office/drawing/2014/main" val="2071248856"/>
                    </a:ext>
                  </a:extLst>
                </a:gridCol>
              </a:tblGrid>
              <a:tr h="443967">
                <a:tc gridSpan="3">
                  <a:txBody>
                    <a:bodyPr/>
                    <a:lstStyle/>
                    <a:p>
                      <a:pPr marL="0" marR="0" algn="ctr">
                        <a:lnSpc>
                          <a:spcPct val="107000"/>
                        </a:lnSpc>
                        <a:spcBef>
                          <a:spcPts val="0"/>
                        </a:spcBef>
                        <a:spcAft>
                          <a:spcPts val="0"/>
                        </a:spcAft>
                      </a:pPr>
                      <a:r>
                        <a:rPr lang="en-US" sz="1300" kern="100">
                          <a:effectLst/>
                        </a:rPr>
                        <a:t>Rural – Mixed Use (R-MU)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46912061"/>
                  </a:ext>
                </a:extLst>
              </a:tr>
              <a:tr h="239720">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52993128"/>
                  </a:ext>
                </a:extLst>
              </a:tr>
              <a:tr h="239720">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5 acres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684131613"/>
                  </a:ext>
                </a:extLst>
              </a:tr>
              <a:tr h="239720">
                <a:tc>
                  <a:txBody>
                    <a:bodyPr/>
                    <a:lstStyle/>
                    <a:p>
                      <a:pPr marL="0" marR="0" algn="ctr">
                        <a:lnSpc>
                          <a:spcPct val="107000"/>
                        </a:lnSpc>
                        <a:spcBef>
                          <a:spcPts val="0"/>
                        </a:spcBef>
                        <a:spcAft>
                          <a:spcPts val="0"/>
                        </a:spcAft>
                      </a:pPr>
                      <a:r>
                        <a:rPr lang="en-US" sz="13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100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1334037318"/>
                  </a:ext>
                </a:extLst>
              </a:tr>
              <a:tr h="239720">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20%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326267789"/>
                  </a:ext>
                </a:extLst>
              </a:tr>
              <a:tr h="239720">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19937146"/>
                  </a:ext>
                </a:extLst>
              </a:tr>
              <a:tr h="239720">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40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2812081985"/>
                  </a:ext>
                </a:extLst>
              </a:tr>
              <a:tr h="239720">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20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1809029526"/>
                  </a:ext>
                </a:extLst>
              </a:tr>
              <a:tr h="239720">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542840564"/>
                  </a:ext>
                </a:extLst>
              </a:tr>
              <a:tr h="239720">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655653065"/>
                  </a:ext>
                </a:extLst>
              </a:tr>
              <a:tr h="239720">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6529853"/>
                  </a:ext>
                </a:extLst>
              </a:tr>
              <a:tr h="239720">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35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2027965713"/>
                  </a:ext>
                </a:extLst>
              </a:tr>
              <a:tr h="239720">
                <a:tc>
                  <a:txBody>
                    <a:bodyPr/>
                    <a:lstStyle/>
                    <a:p>
                      <a:pPr marL="0" marR="0" algn="ctr">
                        <a:lnSpc>
                          <a:spcPct val="107000"/>
                        </a:lnSpc>
                        <a:spcBef>
                          <a:spcPts val="0"/>
                        </a:spcBef>
                        <a:spcAft>
                          <a:spcPts val="0"/>
                        </a:spcAft>
                      </a:pPr>
                      <a:r>
                        <a:rPr lang="en-US" sz="1300" kern="100">
                          <a:effectLst/>
                        </a:rPr>
                        <a:t>I</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Building Footprint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10,000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1510945178"/>
                  </a:ext>
                </a:extLst>
              </a:tr>
              <a:tr h="239720">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0659415"/>
                  </a:ext>
                </a:extLst>
              </a:tr>
              <a:tr h="200987">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9090132"/>
                  </a:ext>
                </a:extLst>
              </a:tr>
            </a:tbl>
          </a:graphicData>
        </a:graphic>
      </p:graphicFrame>
    </p:spTree>
    <p:extLst>
      <p:ext uri="{BB962C8B-B14F-4D97-AF65-F5344CB8AC3E}">
        <p14:creationId xmlns:p14="http://schemas.microsoft.com/office/powerpoint/2010/main" val="1277416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S-RE</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Suburban – Residential (S-RE) District is intended to provide for a residential development pattern that emphasizes single-family residences with supporting amenities such as parks, open space, and neighborhood services that maintains Edmond's established neighborhood form. </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12</a:t>
            </a:fld>
            <a:endParaRPr lang="en-US"/>
          </a:p>
        </p:txBody>
      </p:sp>
      <p:graphicFrame>
        <p:nvGraphicFramePr>
          <p:cNvPr id="6" name="Table 5">
            <a:extLst>
              <a:ext uri="{FF2B5EF4-FFF2-40B4-BE49-F238E27FC236}">
                <a16:creationId xmlns:a16="http://schemas.microsoft.com/office/drawing/2014/main" id="{9231F603-00B7-8968-0086-66E746F6ECAE}"/>
              </a:ext>
            </a:extLst>
          </p:cNvPr>
          <p:cNvGraphicFramePr>
            <a:graphicFrameLocks noGrp="1"/>
          </p:cNvGraphicFramePr>
          <p:nvPr>
            <p:extLst>
              <p:ext uri="{D42A27DB-BD31-4B8C-83A1-F6EECF244321}">
                <p14:modId xmlns:p14="http://schemas.microsoft.com/office/powerpoint/2010/main" val="1025976569"/>
              </p:ext>
            </p:extLst>
          </p:nvPr>
        </p:nvGraphicFramePr>
        <p:xfrm>
          <a:off x="4709160" y="2035197"/>
          <a:ext cx="3977641" cy="3610571"/>
        </p:xfrm>
        <a:graphic>
          <a:graphicData uri="http://schemas.openxmlformats.org/drawingml/2006/table">
            <a:tbl>
              <a:tblPr firstRow="1" firstCol="1" bandRow="1">
                <a:tableStyleId>{5C22544A-7EE6-4342-B048-85BDC9FD1C3A}</a:tableStyleId>
              </a:tblPr>
              <a:tblGrid>
                <a:gridCol w="467547">
                  <a:extLst>
                    <a:ext uri="{9D8B030D-6E8A-4147-A177-3AD203B41FA5}">
                      <a16:colId xmlns:a16="http://schemas.microsoft.com/office/drawing/2014/main" val="1467533609"/>
                    </a:ext>
                  </a:extLst>
                </a:gridCol>
                <a:gridCol w="1923420">
                  <a:extLst>
                    <a:ext uri="{9D8B030D-6E8A-4147-A177-3AD203B41FA5}">
                      <a16:colId xmlns:a16="http://schemas.microsoft.com/office/drawing/2014/main" val="3898956830"/>
                    </a:ext>
                  </a:extLst>
                </a:gridCol>
                <a:gridCol w="1586674">
                  <a:extLst>
                    <a:ext uri="{9D8B030D-6E8A-4147-A177-3AD203B41FA5}">
                      <a16:colId xmlns:a16="http://schemas.microsoft.com/office/drawing/2014/main" val="2448889861"/>
                    </a:ext>
                  </a:extLst>
                </a:gridCol>
              </a:tblGrid>
              <a:tr h="450232">
                <a:tc gridSpan="3">
                  <a:txBody>
                    <a:bodyPr/>
                    <a:lstStyle/>
                    <a:p>
                      <a:pPr marL="0" marR="0" algn="ctr">
                        <a:lnSpc>
                          <a:spcPct val="107000"/>
                        </a:lnSpc>
                        <a:spcBef>
                          <a:spcPts val="0"/>
                        </a:spcBef>
                        <a:spcAft>
                          <a:spcPts val="0"/>
                        </a:spcAft>
                      </a:pPr>
                      <a:r>
                        <a:rPr lang="en-US" sz="1300" kern="100">
                          <a:effectLst/>
                        </a:rPr>
                        <a:t>Suburban – Residential (S-RE)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7875300"/>
                  </a:ext>
                </a:extLst>
              </a:tr>
              <a:tr h="243103">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60082825"/>
                  </a:ext>
                </a:extLst>
              </a:tr>
              <a:tr h="243103">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6,000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2501957439"/>
                  </a:ext>
                </a:extLst>
              </a:tr>
              <a:tr h="243103">
                <a:tc>
                  <a:txBody>
                    <a:bodyPr/>
                    <a:lstStyle/>
                    <a:p>
                      <a:pPr marL="0" marR="0" algn="ctr">
                        <a:lnSpc>
                          <a:spcPct val="107000"/>
                        </a:lnSpc>
                        <a:spcBef>
                          <a:spcPts val="0"/>
                        </a:spcBef>
                        <a:spcAft>
                          <a:spcPts val="0"/>
                        </a:spcAft>
                      </a:pPr>
                      <a:r>
                        <a:rPr lang="en-US" sz="13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50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2912466978"/>
                  </a:ext>
                </a:extLst>
              </a:tr>
              <a:tr h="243103">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45%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2559179193"/>
                  </a:ext>
                </a:extLst>
              </a:tr>
              <a:tr h="243103">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79439124"/>
                  </a:ext>
                </a:extLst>
              </a:tr>
              <a:tr h="243103">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25 feet</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3242536264"/>
                  </a:ext>
                </a:extLst>
              </a:tr>
              <a:tr h="243103">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20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3194400487"/>
                  </a:ext>
                </a:extLst>
              </a:tr>
              <a:tr h="243103">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1632480983"/>
                  </a:ext>
                </a:extLst>
              </a:tr>
              <a:tr h="243103">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15 feet</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1524231191"/>
                  </a:ext>
                </a:extLst>
              </a:tr>
              <a:tr h="243103">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9247962"/>
                  </a:ext>
                </a:extLst>
              </a:tr>
              <a:tr h="243103">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a:txBody>
                    <a:bodyPr/>
                    <a:lstStyle/>
                    <a:p>
                      <a:pPr marL="0" marR="0" algn="ctr">
                        <a:lnSpc>
                          <a:spcPct val="107000"/>
                        </a:lnSpc>
                        <a:spcBef>
                          <a:spcPts val="0"/>
                        </a:spcBef>
                        <a:spcAft>
                          <a:spcPts val="0"/>
                        </a:spcAft>
                      </a:pPr>
                      <a:r>
                        <a:rPr lang="en-US" sz="1300" kern="100">
                          <a:effectLst/>
                        </a:rPr>
                        <a:t>35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extLst>
                  <a:ext uri="{0D108BD9-81ED-4DB2-BD59-A6C34878D82A}">
                    <a16:rowId xmlns:a16="http://schemas.microsoft.com/office/drawing/2014/main" val="2768991221"/>
                  </a:ext>
                </a:extLst>
              </a:tr>
              <a:tr h="243103">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8717963"/>
                  </a:ext>
                </a:extLst>
              </a:tr>
              <a:tr h="243103">
                <a:tc gridSpan="3">
                  <a:txBody>
                    <a:bodyPr/>
                    <a:lstStyle/>
                    <a:p>
                      <a:pPr marL="0" marR="0">
                        <a:lnSpc>
                          <a:spcPct val="107000"/>
                        </a:lnSpc>
                        <a:spcBef>
                          <a:spcPts val="0"/>
                        </a:spcBef>
                        <a:spcAft>
                          <a:spcPts val="0"/>
                        </a:spcAft>
                      </a:pPr>
                      <a:r>
                        <a:rPr lang="en-US" sz="13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110" marR="8711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44327923"/>
                  </a:ext>
                </a:extLst>
              </a:tr>
            </a:tbl>
          </a:graphicData>
        </a:graphic>
      </p:graphicFrame>
    </p:spTree>
    <p:extLst>
      <p:ext uri="{BB962C8B-B14F-4D97-AF65-F5344CB8AC3E}">
        <p14:creationId xmlns:p14="http://schemas.microsoft.com/office/powerpoint/2010/main" val="2226397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S-MU</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Suburban – Mixed Use (S-MU) District is intended to provide for a mixed development pattern where a mix of housing types is the predominant development pattern, and the residential components are  complemented by appropriately scaled nonresidential uses.</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13</a:t>
            </a:fld>
            <a:endParaRPr lang="en-US"/>
          </a:p>
        </p:txBody>
      </p:sp>
      <p:graphicFrame>
        <p:nvGraphicFramePr>
          <p:cNvPr id="3" name="Table 2">
            <a:extLst>
              <a:ext uri="{FF2B5EF4-FFF2-40B4-BE49-F238E27FC236}">
                <a16:creationId xmlns:a16="http://schemas.microsoft.com/office/drawing/2014/main" id="{B2358CAC-3B21-1BC6-76E8-9660B60783CA}"/>
              </a:ext>
            </a:extLst>
          </p:cNvPr>
          <p:cNvGraphicFramePr>
            <a:graphicFrameLocks noGrp="1"/>
          </p:cNvGraphicFramePr>
          <p:nvPr>
            <p:extLst>
              <p:ext uri="{D42A27DB-BD31-4B8C-83A1-F6EECF244321}">
                <p14:modId xmlns:p14="http://schemas.microsoft.com/office/powerpoint/2010/main" val="2589135516"/>
              </p:ext>
            </p:extLst>
          </p:nvPr>
        </p:nvGraphicFramePr>
        <p:xfrm>
          <a:off x="4709160" y="2052117"/>
          <a:ext cx="3977641" cy="3576728"/>
        </p:xfrm>
        <a:graphic>
          <a:graphicData uri="http://schemas.openxmlformats.org/drawingml/2006/table">
            <a:tbl>
              <a:tblPr firstRow="1" firstCol="1" bandRow="1">
                <a:tableStyleId>{5C22544A-7EE6-4342-B048-85BDC9FD1C3A}</a:tableStyleId>
              </a:tblPr>
              <a:tblGrid>
                <a:gridCol w="466239">
                  <a:extLst>
                    <a:ext uri="{9D8B030D-6E8A-4147-A177-3AD203B41FA5}">
                      <a16:colId xmlns:a16="http://schemas.microsoft.com/office/drawing/2014/main" val="460711540"/>
                    </a:ext>
                  </a:extLst>
                </a:gridCol>
                <a:gridCol w="1924330">
                  <a:extLst>
                    <a:ext uri="{9D8B030D-6E8A-4147-A177-3AD203B41FA5}">
                      <a16:colId xmlns:a16="http://schemas.microsoft.com/office/drawing/2014/main" val="2971242629"/>
                    </a:ext>
                  </a:extLst>
                </a:gridCol>
                <a:gridCol w="1587072">
                  <a:extLst>
                    <a:ext uri="{9D8B030D-6E8A-4147-A177-3AD203B41FA5}">
                      <a16:colId xmlns:a16="http://schemas.microsoft.com/office/drawing/2014/main" val="3031320251"/>
                    </a:ext>
                  </a:extLst>
                </a:gridCol>
              </a:tblGrid>
              <a:tr h="450918">
                <a:tc gridSpan="3">
                  <a:txBody>
                    <a:bodyPr/>
                    <a:lstStyle/>
                    <a:p>
                      <a:pPr marL="0" marR="0" algn="ctr">
                        <a:lnSpc>
                          <a:spcPct val="107000"/>
                        </a:lnSpc>
                        <a:spcBef>
                          <a:spcPts val="0"/>
                        </a:spcBef>
                        <a:spcAft>
                          <a:spcPts val="0"/>
                        </a:spcAft>
                      </a:pPr>
                      <a:r>
                        <a:rPr lang="en-US" sz="1300" kern="100">
                          <a:effectLst/>
                        </a:rPr>
                        <a:t>Suburban – Mixed Use (S-MU)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6718414"/>
                  </a:ext>
                </a:extLst>
              </a:tr>
              <a:tr h="243473">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9804842"/>
                  </a:ext>
                </a:extLst>
              </a:tr>
              <a:tr h="243473">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4,500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278199955"/>
                  </a:ext>
                </a:extLst>
              </a:tr>
              <a:tr h="243473">
                <a:tc>
                  <a:txBody>
                    <a:bodyPr/>
                    <a:lstStyle/>
                    <a:p>
                      <a:pPr marL="0" marR="0" algn="ctr">
                        <a:lnSpc>
                          <a:spcPct val="107000"/>
                        </a:lnSpc>
                        <a:spcBef>
                          <a:spcPts val="0"/>
                        </a:spcBef>
                        <a:spcAft>
                          <a:spcPts val="0"/>
                        </a:spcAft>
                      </a:pPr>
                      <a:r>
                        <a:rPr lang="en-US" sz="13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40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170270293"/>
                  </a:ext>
                </a:extLst>
              </a:tr>
              <a:tr h="243473">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50%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1518656789"/>
                  </a:ext>
                </a:extLst>
              </a:tr>
              <a:tr h="243473">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0361116"/>
                  </a:ext>
                </a:extLst>
              </a:tr>
              <a:tr h="243473">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20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1306119805"/>
                  </a:ext>
                </a:extLst>
              </a:tr>
              <a:tr h="243473">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10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1479359912"/>
                  </a:ext>
                </a:extLst>
              </a:tr>
              <a:tr h="243473">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1355011039"/>
                  </a:ext>
                </a:extLst>
              </a:tr>
              <a:tr h="243473">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10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997898112"/>
                  </a:ext>
                </a:extLst>
              </a:tr>
              <a:tr h="243473">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7240538"/>
                  </a:ext>
                </a:extLst>
              </a:tr>
              <a:tr h="243473">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a:txBody>
                    <a:bodyPr/>
                    <a:lstStyle/>
                    <a:p>
                      <a:pPr marL="0" marR="0" algn="ctr">
                        <a:lnSpc>
                          <a:spcPct val="107000"/>
                        </a:lnSpc>
                        <a:spcBef>
                          <a:spcPts val="0"/>
                        </a:spcBef>
                        <a:spcAft>
                          <a:spcPts val="0"/>
                        </a:spcAft>
                      </a:pPr>
                      <a:r>
                        <a:rPr lang="en-US" sz="1300" kern="100">
                          <a:effectLst/>
                        </a:rPr>
                        <a:t>35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extLst>
                  <a:ext uri="{0D108BD9-81ED-4DB2-BD59-A6C34878D82A}">
                    <a16:rowId xmlns:a16="http://schemas.microsoft.com/office/drawing/2014/main" val="2260016584"/>
                  </a:ext>
                </a:extLst>
              </a:tr>
              <a:tr h="243473">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3755363"/>
                  </a:ext>
                </a:extLst>
              </a:tr>
              <a:tr h="204134">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243" marR="87243"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38960352"/>
                  </a:ext>
                </a:extLst>
              </a:tr>
            </a:tbl>
          </a:graphicData>
        </a:graphic>
      </p:graphicFrame>
    </p:spTree>
    <p:extLst>
      <p:ext uri="{BB962C8B-B14F-4D97-AF65-F5344CB8AC3E}">
        <p14:creationId xmlns:p14="http://schemas.microsoft.com/office/powerpoint/2010/main" val="946797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S-LC</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Suburban – Local Commercial (S-LC) District provides a range of nonresidential uses, such as offices, personal services, and limited retail sales at an intensity that supports nearby residential uses. </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14</a:t>
            </a:fld>
            <a:endParaRPr lang="en-US"/>
          </a:p>
        </p:txBody>
      </p:sp>
      <p:graphicFrame>
        <p:nvGraphicFramePr>
          <p:cNvPr id="6" name="Table 5">
            <a:extLst>
              <a:ext uri="{FF2B5EF4-FFF2-40B4-BE49-F238E27FC236}">
                <a16:creationId xmlns:a16="http://schemas.microsoft.com/office/drawing/2014/main" id="{10643401-1996-2B73-4B73-A66F2AF6F483}"/>
              </a:ext>
            </a:extLst>
          </p:cNvPr>
          <p:cNvGraphicFramePr>
            <a:graphicFrameLocks noGrp="1"/>
          </p:cNvGraphicFramePr>
          <p:nvPr>
            <p:extLst>
              <p:ext uri="{D42A27DB-BD31-4B8C-83A1-F6EECF244321}">
                <p14:modId xmlns:p14="http://schemas.microsoft.com/office/powerpoint/2010/main" val="1201529656"/>
              </p:ext>
            </p:extLst>
          </p:nvPr>
        </p:nvGraphicFramePr>
        <p:xfrm>
          <a:off x="4709160" y="1959827"/>
          <a:ext cx="3977642" cy="3761314"/>
        </p:xfrm>
        <a:graphic>
          <a:graphicData uri="http://schemas.openxmlformats.org/drawingml/2006/table">
            <a:tbl>
              <a:tblPr firstRow="1" firstCol="1" bandRow="1">
                <a:tableStyleId>{5C22544A-7EE6-4342-B048-85BDC9FD1C3A}</a:tableStyleId>
              </a:tblPr>
              <a:tblGrid>
                <a:gridCol w="416766">
                  <a:extLst>
                    <a:ext uri="{9D8B030D-6E8A-4147-A177-3AD203B41FA5}">
                      <a16:colId xmlns:a16="http://schemas.microsoft.com/office/drawing/2014/main" val="3844362295"/>
                    </a:ext>
                  </a:extLst>
                </a:gridCol>
                <a:gridCol w="1953070">
                  <a:extLst>
                    <a:ext uri="{9D8B030D-6E8A-4147-A177-3AD203B41FA5}">
                      <a16:colId xmlns:a16="http://schemas.microsoft.com/office/drawing/2014/main" val="4236313319"/>
                    </a:ext>
                  </a:extLst>
                </a:gridCol>
                <a:gridCol w="1607806">
                  <a:extLst>
                    <a:ext uri="{9D8B030D-6E8A-4147-A177-3AD203B41FA5}">
                      <a16:colId xmlns:a16="http://schemas.microsoft.com/office/drawing/2014/main" val="808187057"/>
                    </a:ext>
                  </a:extLst>
                </a:gridCol>
              </a:tblGrid>
              <a:tr h="443967">
                <a:tc gridSpan="3">
                  <a:txBody>
                    <a:bodyPr/>
                    <a:lstStyle/>
                    <a:p>
                      <a:pPr marL="0" marR="0" algn="ctr">
                        <a:lnSpc>
                          <a:spcPct val="107000"/>
                        </a:lnSpc>
                        <a:spcBef>
                          <a:spcPts val="0"/>
                        </a:spcBef>
                        <a:spcAft>
                          <a:spcPts val="0"/>
                        </a:spcAft>
                      </a:pPr>
                      <a:r>
                        <a:rPr lang="en-US" sz="1300" kern="100">
                          <a:effectLst/>
                        </a:rPr>
                        <a:t>Suburban – Local Commercial (S-LC)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4483687"/>
                  </a:ext>
                </a:extLst>
              </a:tr>
              <a:tr h="239720">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55886623"/>
                  </a:ext>
                </a:extLst>
              </a:tr>
              <a:tr h="239720">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5,000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681566210"/>
                  </a:ext>
                </a:extLst>
              </a:tr>
              <a:tr h="239720">
                <a:tc>
                  <a:txBody>
                    <a:bodyPr/>
                    <a:lstStyle/>
                    <a:p>
                      <a:pPr marL="0" marR="0" algn="ctr">
                        <a:lnSpc>
                          <a:spcPct val="107000"/>
                        </a:lnSpc>
                        <a:spcBef>
                          <a:spcPts val="0"/>
                        </a:spcBef>
                        <a:spcAft>
                          <a:spcPts val="0"/>
                        </a:spcAft>
                      </a:pPr>
                      <a:r>
                        <a:rPr lang="en-US" sz="13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50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981824959"/>
                  </a:ext>
                </a:extLst>
              </a:tr>
              <a:tr h="239720">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40%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252936046"/>
                  </a:ext>
                </a:extLst>
              </a:tr>
              <a:tr h="239720">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31758672"/>
                  </a:ext>
                </a:extLst>
              </a:tr>
              <a:tr h="239720">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25 feet</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118932830"/>
                  </a:ext>
                </a:extLst>
              </a:tr>
              <a:tr h="239720">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355773121"/>
                  </a:ext>
                </a:extLst>
              </a:tr>
              <a:tr h="239720">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195003590"/>
                  </a:ext>
                </a:extLst>
              </a:tr>
              <a:tr h="239720">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3621014505"/>
                  </a:ext>
                </a:extLst>
              </a:tr>
              <a:tr h="239720">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9675363"/>
                  </a:ext>
                </a:extLst>
              </a:tr>
              <a:tr h="239720">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35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1257659245"/>
                  </a:ext>
                </a:extLst>
              </a:tr>
              <a:tr h="239720">
                <a:tc>
                  <a:txBody>
                    <a:bodyPr/>
                    <a:lstStyle/>
                    <a:p>
                      <a:pPr marL="0" marR="0" algn="ctr">
                        <a:lnSpc>
                          <a:spcPct val="107000"/>
                        </a:lnSpc>
                        <a:spcBef>
                          <a:spcPts val="0"/>
                        </a:spcBef>
                        <a:spcAft>
                          <a:spcPts val="0"/>
                        </a:spcAft>
                      </a:pPr>
                      <a:r>
                        <a:rPr lang="en-US" sz="1300" kern="100">
                          <a:effectLst/>
                        </a:rPr>
                        <a:t>I</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Building Footprint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a:txBody>
                    <a:bodyPr/>
                    <a:lstStyle/>
                    <a:p>
                      <a:pPr marL="0" marR="0" algn="ctr">
                        <a:lnSpc>
                          <a:spcPct val="107000"/>
                        </a:lnSpc>
                        <a:spcBef>
                          <a:spcPts val="0"/>
                        </a:spcBef>
                        <a:spcAft>
                          <a:spcPts val="0"/>
                        </a:spcAft>
                      </a:pPr>
                      <a:r>
                        <a:rPr lang="en-US" sz="1300" kern="100">
                          <a:effectLst/>
                        </a:rPr>
                        <a:t>15,000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extLst>
                  <a:ext uri="{0D108BD9-81ED-4DB2-BD59-A6C34878D82A}">
                    <a16:rowId xmlns:a16="http://schemas.microsoft.com/office/drawing/2014/main" val="827486092"/>
                  </a:ext>
                </a:extLst>
              </a:tr>
              <a:tr h="239720">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001414"/>
                  </a:ext>
                </a:extLst>
              </a:tr>
              <a:tr h="200987">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5898" marR="85898"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7960033"/>
                  </a:ext>
                </a:extLst>
              </a:tr>
            </a:tbl>
          </a:graphicData>
        </a:graphic>
      </p:graphicFrame>
    </p:spTree>
    <p:extLst>
      <p:ext uri="{BB962C8B-B14F-4D97-AF65-F5344CB8AC3E}">
        <p14:creationId xmlns:p14="http://schemas.microsoft.com/office/powerpoint/2010/main" val="659197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S-RC</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Suburban – Regional Commercial (S-RC) District provides for shopping and commercial activities along arterials that offer a full range of consumer retail opportunities, employment services, and tourist attractions at a regional scale. </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15</a:t>
            </a:fld>
            <a:endParaRPr lang="en-US"/>
          </a:p>
        </p:txBody>
      </p:sp>
      <p:graphicFrame>
        <p:nvGraphicFramePr>
          <p:cNvPr id="3" name="Table 2">
            <a:extLst>
              <a:ext uri="{FF2B5EF4-FFF2-40B4-BE49-F238E27FC236}">
                <a16:creationId xmlns:a16="http://schemas.microsoft.com/office/drawing/2014/main" id="{1C9E2D88-5615-F551-CD4A-2BD3DE6BCD1E}"/>
              </a:ext>
            </a:extLst>
          </p:cNvPr>
          <p:cNvGraphicFramePr>
            <a:graphicFrameLocks noGrp="1"/>
          </p:cNvGraphicFramePr>
          <p:nvPr>
            <p:extLst>
              <p:ext uri="{D42A27DB-BD31-4B8C-83A1-F6EECF244321}">
                <p14:modId xmlns:p14="http://schemas.microsoft.com/office/powerpoint/2010/main" val="3853213090"/>
              </p:ext>
            </p:extLst>
          </p:nvPr>
        </p:nvGraphicFramePr>
        <p:xfrm>
          <a:off x="4709160" y="2000302"/>
          <a:ext cx="3977641" cy="3680366"/>
        </p:xfrm>
        <a:graphic>
          <a:graphicData uri="http://schemas.openxmlformats.org/drawingml/2006/table">
            <a:tbl>
              <a:tblPr firstRow="1" firstCol="1" bandRow="1">
                <a:tableStyleId>{5C22544A-7EE6-4342-B048-85BDC9FD1C3A}</a:tableStyleId>
              </a:tblPr>
              <a:tblGrid>
                <a:gridCol w="407796">
                  <a:extLst>
                    <a:ext uri="{9D8B030D-6E8A-4147-A177-3AD203B41FA5}">
                      <a16:colId xmlns:a16="http://schemas.microsoft.com/office/drawing/2014/main" val="439369658"/>
                    </a:ext>
                  </a:extLst>
                </a:gridCol>
                <a:gridCol w="1911036">
                  <a:extLst>
                    <a:ext uri="{9D8B030D-6E8A-4147-A177-3AD203B41FA5}">
                      <a16:colId xmlns:a16="http://schemas.microsoft.com/office/drawing/2014/main" val="1525201019"/>
                    </a:ext>
                  </a:extLst>
                </a:gridCol>
                <a:gridCol w="1658809">
                  <a:extLst>
                    <a:ext uri="{9D8B030D-6E8A-4147-A177-3AD203B41FA5}">
                      <a16:colId xmlns:a16="http://schemas.microsoft.com/office/drawing/2014/main" val="3278005946"/>
                    </a:ext>
                  </a:extLst>
                </a:gridCol>
              </a:tblGrid>
              <a:tr h="434412">
                <a:tc gridSpan="3">
                  <a:txBody>
                    <a:bodyPr/>
                    <a:lstStyle/>
                    <a:p>
                      <a:pPr marL="0" marR="0" algn="ctr">
                        <a:lnSpc>
                          <a:spcPct val="107000"/>
                        </a:lnSpc>
                        <a:spcBef>
                          <a:spcPts val="0"/>
                        </a:spcBef>
                        <a:spcAft>
                          <a:spcPts val="0"/>
                        </a:spcAft>
                      </a:pPr>
                      <a:r>
                        <a:rPr lang="en-US" sz="1200" kern="100">
                          <a:effectLst/>
                        </a:rPr>
                        <a:t>Suburban – Regional Commercial (S-RC) District Dimensional Standards</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63464928"/>
                  </a:ext>
                </a:extLst>
              </a:tr>
              <a:tr h="234561">
                <a:tc gridSpan="3">
                  <a:txBody>
                    <a:bodyPr/>
                    <a:lstStyle/>
                    <a:p>
                      <a:pPr marL="0" marR="0" algn="ctr">
                        <a:lnSpc>
                          <a:spcPct val="107000"/>
                        </a:lnSpc>
                        <a:spcBef>
                          <a:spcPts val="0"/>
                        </a:spcBef>
                        <a:spcAft>
                          <a:spcPts val="0"/>
                        </a:spcAft>
                      </a:pPr>
                      <a:r>
                        <a:rPr lang="en-US" sz="1200" kern="100">
                          <a:effectLst/>
                        </a:rPr>
                        <a:t>Lot Requirements</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6937928"/>
                  </a:ext>
                </a:extLst>
              </a:tr>
              <a:tr h="234561">
                <a:tc>
                  <a:txBody>
                    <a:bodyPr/>
                    <a:lstStyle/>
                    <a:p>
                      <a:pPr marL="0" marR="0" algn="ctr">
                        <a:lnSpc>
                          <a:spcPct val="107000"/>
                        </a:lnSpc>
                        <a:spcBef>
                          <a:spcPts val="0"/>
                        </a:spcBef>
                        <a:spcAft>
                          <a:spcPts val="0"/>
                        </a:spcAft>
                      </a:pPr>
                      <a:r>
                        <a:rPr lang="en-US" sz="1200" kern="100">
                          <a:effectLst/>
                        </a:rPr>
                        <a:t>A</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Lot Area (min.)</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10,000 square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649016999"/>
                  </a:ext>
                </a:extLst>
              </a:tr>
              <a:tr h="234561">
                <a:tc>
                  <a:txBody>
                    <a:bodyPr/>
                    <a:lstStyle/>
                    <a:p>
                      <a:pPr marL="0" marR="0" algn="ctr">
                        <a:lnSpc>
                          <a:spcPct val="107000"/>
                        </a:lnSpc>
                        <a:spcBef>
                          <a:spcPts val="0"/>
                        </a:spcBef>
                        <a:spcAft>
                          <a:spcPts val="0"/>
                        </a:spcAft>
                      </a:pPr>
                      <a:r>
                        <a:rPr lang="en-US" sz="1200" kern="100">
                          <a:effectLst/>
                        </a:rPr>
                        <a:t>B</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Lot Width (min.)</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50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3775316341"/>
                  </a:ext>
                </a:extLst>
              </a:tr>
              <a:tr h="234561">
                <a:tc>
                  <a:txBody>
                    <a:bodyPr/>
                    <a:lstStyle/>
                    <a:p>
                      <a:pPr marL="0" marR="0" algn="ctr">
                        <a:lnSpc>
                          <a:spcPct val="107000"/>
                        </a:lnSpc>
                        <a:spcBef>
                          <a:spcPts val="0"/>
                        </a:spcBef>
                        <a:spcAft>
                          <a:spcPts val="0"/>
                        </a:spcAft>
                      </a:pPr>
                      <a:r>
                        <a:rPr lang="en-US" sz="1200" kern="100">
                          <a:effectLst/>
                        </a:rPr>
                        <a:t>C</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Lot Coverage (max.)</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60%</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4225246742"/>
                  </a:ext>
                </a:extLst>
              </a:tr>
              <a:tr h="234561">
                <a:tc gridSpan="3">
                  <a:txBody>
                    <a:bodyPr/>
                    <a:lstStyle/>
                    <a:p>
                      <a:pPr marL="0" marR="0" algn="ctr">
                        <a:lnSpc>
                          <a:spcPct val="107000"/>
                        </a:lnSpc>
                        <a:spcBef>
                          <a:spcPts val="0"/>
                        </a:spcBef>
                        <a:spcAft>
                          <a:spcPts val="0"/>
                        </a:spcAft>
                      </a:pPr>
                      <a:r>
                        <a:rPr lang="en-US" sz="1200" kern="100">
                          <a:effectLst/>
                        </a:rPr>
                        <a:t>Setback Requirements</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4027126"/>
                  </a:ext>
                </a:extLst>
              </a:tr>
              <a:tr h="234561">
                <a:tc>
                  <a:txBody>
                    <a:bodyPr/>
                    <a:lstStyle/>
                    <a:p>
                      <a:pPr marL="0" marR="0" algn="ctr">
                        <a:lnSpc>
                          <a:spcPct val="107000"/>
                        </a:lnSpc>
                        <a:spcBef>
                          <a:spcPts val="0"/>
                        </a:spcBef>
                        <a:spcAft>
                          <a:spcPts val="0"/>
                        </a:spcAft>
                      </a:pPr>
                      <a:r>
                        <a:rPr lang="en-US" sz="1200" kern="100">
                          <a:effectLst/>
                        </a:rPr>
                        <a:t>D</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Front Yard (min.)</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50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728350964"/>
                  </a:ext>
                </a:extLst>
              </a:tr>
              <a:tr h="234561">
                <a:tc>
                  <a:txBody>
                    <a:bodyPr/>
                    <a:lstStyle/>
                    <a:p>
                      <a:pPr marL="0" marR="0" algn="ctr">
                        <a:lnSpc>
                          <a:spcPct val="107000"/>
                        </a:lnSpc>
                        <a:spcBef>
                          <a:spcPts val="0"/>
                        </a:spcBef>
                        <a:spcAft>
                          <a:spcPts val="0"/>
                        </a:spcAft>
                      </a:pPr>
                      <a:r>
                        <a:rPr lang="en-US" sz="1200" kern="100">
                          <a:effectLst/>
                        </a:rPr>
                        <a:t>E</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Rear Yard (min.)</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5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289900654"/>
                  </a:ext>
                </a:extLst>
              </a:tr>
              <a:tr h="234561">
                <a:tc>
                  <a:txBody>
                    <a:bodyPr/>
                    <a:lstStyle/>
                    <a:p>
                      <a:pPr marL="0" marR="0" algn="ctr">
                        <a:lnSpc>
                          <a:spcPct val="107000"/>
                        </a:lnSpc>
                        <a:spcBef>
                          <a:spcPts val="0"/>
                        </a:spcBef>
                        <a:spcAft>
                          <a:spcPts val="0"/>
                        </a:spcAft>
                      </a:pPr>
                      <a:r>
                        <a:rPr lang="en-US" sz="1200" kern="100">
                          <a:effectLst/>
                        </a:rPr>
                        <a:t>F</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Side Yard (min.)</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0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3489804176"/>
                  </a:ext>
                </a:extLst>
              </a:tr>
              <a:tr h="234561">
                <a:tc>
                  <a:txBody>
                    <a:bodyPr/>
                    <a:lstStyle/>
                    <a:p>
                      <a:pPr marL="0" marR="0" algn="ctr">
                        <a:lnSpc>
                          <a:spcPct val="107000"/>
                        </a:lnSpc>
                        <a:spcBef>
                          <a:spcPts val="0"/>
                        </a:spcBef>
                        <a:spcAft>
                          <a:spcPts val="0"/>
                        </a:spcAft>
                      </a:pPr>
                      <a:r>
                        <a:rPr lang="en-US" sz="1200" kern="100">
                          <a:effectLst/>
                        </a:rPr>
                        <a:t>G</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Corner Side Yard (min.)</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20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3275675519"/>
                  </a:ext>
                </a:extLst>
              </a:tr>
              <a:tr h="234561">
                <a:tc gridSpan="3">
                  <a:txBody>
                    <a:bodyPr/>
                    <a:lstStyle/>
                    <a:p>
                      <a:pPr marL="0" marR="0" algn="ctr">
                        <a:lnSpc>
                          <a:spcPct val="107000"/>
                        </a:lnSpc>
                        <a:spcBef>
                          <a:spcPts val="0"/>
                        </a:spcBef>
                        <a:spcAft>
                          <a:spcPts val="0"/>
                        </a:spcAft>
                      </a:pPr>
                      <a:r>
                        <a:rPr lang="en-US" sz="1200" kern="100">
                          <a:effectLst/>
                        </a:rPr>
                        <a:t>Building Requirements</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1527664"/>
                  </a:ext>
                </a:extLst>
              </a:tr>
              <a:tr h="234561">
                <a:tc>
                  <a:txBody>
                    <a:bodyPr/>
                    <a:lstStyle/>
                    <a:p>
                      <a:pPr marL="0" marR="0" algn="ctr">
                        <a:lnSpc>
                          <a:spcPct val="107000"/>
                        </a:lnSpc>
                        <a:spcBef>
                          <a:spcPts val="0"/>
                        </a:spcBef>
                        <a:spcAft>
                          <a:spcPts val="0"/>
                        </a:spcAft>
                      </a:pPr>
                      <a:r>
                        <a:rPr lang="en-US" sz="1200" kern="100">
                          <a:effectLst/>
                        </a:rPr>
                        <a:t>H</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Building Height (max.)</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45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830240058"/>
                  </a:ext>
                </a:extLst>
              </a:tr>
              <a:tr h="234561">
                <a:tc>
                  <a:txBody>
                    <a:bodyPr/>
                    <a:lstStyle/>
                    <a:p>
                      <a:pPr marL="0" marR="0" algn="ctr">
                        <a:lnSpc>
                          <a:spcPct val="107000"/>
                        </a:lnSpc>
                        <a:spcBef>
                          <a:spcPts val="0"/>
                        </a:spcBef>
                        <a:spcAft>
                          <a:spcPts val="0"/>
                        </a:spcAft>
                      </a:pPr>
                      <a:r>
                        <a:rPr lang="en-US" sz="1200" kern="100">
                          <a:effectLst/>
                        </a:rPr>
                        <a:t>I</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Building Footprint (max.)</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a:txBody>
                    <a:bodyPr/>
                    <a:lstStyle/>
                    <a:p>
                      <a:pPr marL="0" marR="0" algn="ctr">
                        <a:lnSpc>
                          <a:spcPct val="107000"/>
                        </a:lnSpc>
                        <a:spcBef>
                          <a:spcPts val="0"/>
                        </a:spcBef>
                        <a:spcAft>
                          <a:spcPts val="0"/>
                        </a:spcAft>
                      </a:pPr>
                      <a:r>
                        <a:rPr lang="en-US" sz="1200" kern="100">
                          <a:effectLst/>
                        </a:rPr>
                        <a:t>200,000 square feet</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extLst>
                  <a:ext uri="{0D108BD9-81ED-4DB2-BD59-A6C34878D82A}">
                    <a16:rowId xmlns:a16="http://schemas.microsoft.com/office/drawing/2014/main" val="2664070606"/>
                  </a:ext>
                </a:extLst>
              </a:tr>
              <a:tr h="234561">
                <a:tc gridSpan="3">
                  <a:txBody>
                    <a:bodyPr/>
                    <a:lstStyle/>
                    <a:p>
                      <a:pPr marL="0" marR="0" algn="ctr">
                        <a:lnSpc>
                          <a:spcPct val="107000"/>
                        </a:lnSpc>
                        <a:spcBef>
                          <a:spcPts val="0"/>
                        </a:spcBef>
                        <a:spcAft>
                          <a:spcPts val="0"/>
                        </a:spcAft>
                      </a:pPr>
                      <a:r>
                        <a:rPr lang="en-US" sz="1200" kern="100">
                          <a:effectLst/>
                        </a:rPr>
                        <a:t>Additional Applicable Requirements within the UDC</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0830236"/>
                  </a:ext>
                </a:extLst>
              </a:tr>
              <a:tr h="196661">
                <a:tc gridSpan="3">
                  <a:txBody>
                    <a:bodyPr/>
                    <a:lstStyle/>
                    <a:p>
                      <a:pPr marL="0" marR="0">
                        <a:lnSpc>
                          <a:spcPct val="107000"/>
                        </a:lnSpc>
                        <a:spcBef>
                          <a:spcPts val="0"/>
                        </a:spcBef>
                        <a:spcAft>
                          <a:spcPts val="0"/>
                        </a:spcAft>
                      </a:pPr>
                      <a:r>
                        <a:rPr lang="en-US" sz="1000" kern="100">
                          <a:effectLst/>
                        </a:rPr>
                        <a:t>  </a:t>
                      </a:r>
                      <a:endParaRPr lang="en-US" sz="1300" kern="100">
                        <a:effectLst/>
                        <a:latin typeface="Calibri" panose="020F0502020204030204" pitchFamily="34" charset="0"/>
                        <a:ea typeface="Calibri" panose="020F0502020204030204" pitchFamily="34" charset="0"/>
                        <a:cs typeface="Times New Roman" panose="02020603050405020304" pitchFamily="18" charset="0"/>
                      </a:endParaRPr>
                    </a:p>
                  </a:txBody>
                  <a:tcPr marL="84049" marR="84049"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0734131"/>
                  </a:ext>
                </a:extLst>
              </a:tr>
            </a:tbl>
          </a:graphicData>
        </a:graphic>
      </p:graphicFrame>
    </p:spTree>
    <p:extLst>
      <p:ext uri="{BB962C8B-B14F-4D97-AF65-F5344CB8AC3E}">
        <p14:creationId xmlns:p14="http://schemas.microsoft.com/office/powerpoint/2010/main" val="4063452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dirty="0">
                <a:latin typeface="Century Gothic"/>
                <a:ea typeface="+mj-ea"/>
                <a:cs typeface="Century Gothic"/>
              </a:rPr>
              <a:t>Zoning Districts: S-FI</a:t>
            </a:r>
            <a:endParaRPr lang="en-US" b="1" i="0" spc="-5" dirty="0">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Suburban – Flex Industrial (S-FI) District provides for manufacturing, wholesaling, warehousing, research facilities, and similar type industrial uses and employers that are generally clean, quiet, and free of hazardous materials, and do not produce obvious noise, odor, dust, smoke, or glare. </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16</a:t>
            </a:fld>
            <a:endParaRPr lang="en-US"/>
          </a:p>
        </p:txBody>
      </p:sp>
      <p:graphicFrame>
        <p:nvGraphicFramePr>
          <p:cNvPr id="6" name="Table 5">
            <a:extLst>
              <a:ext uri="{FF2B5EF4-FFF2-40B4-BE49-F238E27FC236}">
                <a16:creationId xmlns:a16="http://schemas.microsoft.com/office/drawing/2014/main" id="{AFAEC708-EB0A-D4D7-ED45-BB79939CCDF6}"/>
              </a:ext>
            </a:extLst>
          </p:cNvPr>
          <p:cNvGraphicFramePr>
            <a:graphicFrameLocks noGrp="1"/>
          </p:cNvGraphicFramePr>
          <p:nvPr>
            <p:extLst>
              <p:ext uri="{D42A27DB-BD31-4B8C-83A1-F6EECF244321}">
                <p14:modId xmlns:p14="http://schemas.microsoft.com/office/powerpoint/2010/main" val="1068310559"/>
              </p:ext>
            </p:extLst>
          </p:nvPr>
        </p:nvGraphicFramePr>
        <p:xfrm>
          <a:off x="4709160" y="2109251"/>
          <a:ext cx="3977641" cy="3462464"/>
        </p:xfrm>
        <a:graphic>
          <a:graphicData uri="http://schemas.openxmlformats.org/drawingml/2006/table">
            <a:tbl>
              <a:tblPr firstRow="1" firstCol="1" bandRow="1">
                <a:tableStyleId>{5C22544A-7EE6-4342-B048-85BDC9FD1C3A}</a:tableStyleId>
              </a:tblPr>
              <a:tblGrid>
                <a:gridCol w="465029">
                  <a:extLst>
                    <a:ext uri="{9D8B030D-6E8A-4147-A177-3AD203B41FA5}">
                      <a16:colId xmlns:a16="http://schemas.microsoft.com/office/drawing/2014/main" val="4081591358"/>
                    </a:ext>
                  </a:extLst>
                </a:gridCol>
                <a:gridCol w="1876538">
                  <a:extLst>
                    <a:ext uri="{9D8B030D-6E8A-4147-A177-3AD203B41FA5}">
                      <a16:colId xmlns:a16="http://schemas.microsoft.com/office/drawing/2014/main" val="904739651"/>
                    </a:ext>
                  </a:extLst>
                </a:gridCol>
                <a:gridCol w="1636074">
                  <a:extLst>
                    <a:ext uri="{9D8B030D-6E8A-4147-A177-3AD203B41FA5}">
                      <a16:colId xmlns:a16="http://schemas.microsoft.com/office/drawing/2014/main" val="637342948"/>
                    </a:ext>
                  </a:extLst>
                </a:gridCol>
              </a:tblGrid>
              <a:tr h="436512">
                <a:tc gridSpan="3">
                  <a:txBody>
                    <a:bodyPr/>
                    <a:lstStyle/>
                    <a:p>
                      <a:pPr marL="0" marR="0" algn="ctr">
                        <a:lnSpc>
                          <a:spcPct val="107000"/>
                        </a:lnSpc>
                        <a:spcBef>
                          <a:spcPts val="0"/>
                        </a:spcBef>
                        <a:spcAft>
                          <a:spcPts val="0"/>
                        </a:spcAft>
                      </a:pPr>
                      <a:r>
                        <a:rPr lang="en-US" sz="1200" kern="100">
                          <a:effectLst/>
                        </a:rPr>
                        <a:t>Suburban – Flex Industrial (S-FI)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697236"/>
                  </a:ext>
                </a:extLst>
              </a:tr>
              <a:tr h="235695">
                <a:tc gridSpan="3">
                  <a:txBody>
                    <a:bodyPr/>
                    <a:lstStyle/>
                    <a:p>
                      <a:pPr marL="0" marR="0" algn="ctr">
                        <a:lnSpc>
                          <a:spcPct val="107000"/>
                        </a:lnSpc>
                        <a:spcBef>
                          <a:spcPts val="0"/>
                        </a:spcBef>
                        <a:spcAft>
                          <a:spcPts val="0"/>
                        </a:spcAft>
                      </a:pPr>
                      <a:r>
                        <a:rPr lang="en-US" sz="12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96057115"/>
                  </a:ext>
                </a:extLst>
              </a:tr>
              <a:tr h="235695">
                <a:tc>
                  <a:txBody>
                    <a:bodyPr/>
                    <a:lstStyle/>
                    <a:p>
                      <a:pPr marL="0" marR="0" algn="ctr">
                        <a:lnSpc>
                          <a:spcPct val="107000"/>
                        </a:lnSpc>
                        <a:spcBef>
                          <a:spcPts val="0"/>
                        </a:spcBef>
                        <a:spcAft>
                          <a:spcPts val="0"/>
                        </a:spcAft>
                      </a:pPr>
                      <a:r>
                        <a:rPr lang="en-US" sz="12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10,000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3007436761"/>
                  </a:ext>
                </a:extLst>
              </a:tr>
              <a:tr h="235695">
                <a:tc>
                  <a:txBody>
                    <a:bodyPr/>
                    <a:lstStyle/>
                    <a:p>
                      <a:pPr marL="0" marR="0" algn="ctr">
                        <a:lnSpc>
                          <a:spcPct val="107000"/>
                        </a:lnSpc>
                        <a:spcBef>
                          <a:spcPts val="0"/>
                        </a:spcBef>
                        <a:spcAft>
                          <a:spcPts val="0"/>
                        </a:spcAft>
                      </a:pPr>
                      <a:r>
                        <a:rPr lang="en-US" sz="12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50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3562033971"/>
                  </a:ext>
                </a:extLst>
              </a:tr>
              <a:tr h="235695">
                <a:tc>
                  <a:txBody>
                    <a:bodyPr/>
                    <a:lstStyle/>
                    <a:p>
                      <a:pPr marL="0" marR="0" algn="ctr">
                        <a:lnSpc>
                          <a:spcPct val="107000"/>
                        </a:lnSpc>
                        <a:spcBef>
                          <a:spcPts val="0"/>
                        </a:spcBef>
                        <a:spcAft>
                          <a:spcPts val="0"/>
                        </a:spcAft>
                      </a:pPr>
                      <a:r>
                        <a:rPr lang="en-US" sz="12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75%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3571807638"/>
                  </a:ext>
                </a:extLst>
              </a:tr>
              <a:tr h="235695">
                <a:tc gridSpan="3">
                  <a:txBody>
                    <a:bodyPr/>
                    <a:lstStyle/>
                    <a:p>
                      <a:pPr marL="0" marR="0" algn="ctr">
                        <a:lnSpc>
                          <a:spcPct val="107000"/>
                        </a:lnSpc>
                        <a:spcBef>
                          <a:spcPts val="0"/>
                        </a:spcBef>
                        <a:spcAft>
                          <a:spcPts val="0"/>
                        </a:spcAft>
                      </a:pPr>
                      <a:r>
                        <a:rPr lang="en-US" sz="12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4769373"/>
                  </a:ext>
                </a:extLst>
              </a:tr>
              <a:tr h="235695">
                <a:tc>
                  <a:txBody>
                    <a:bodyPr/>
                    <a:lstStyle/>
                    <a:p>
                      <a:pPr marL="0" marR="0" algn="ctr">
                        <a:lnSpc>
                          <a:spcPct val="107000"/>
                        </a:lnSpc>
                        <a:spcBef>
                          <a:spcPts val="0"/>
                        </a:spcBef>
                        <a:spcAft>
                          <a:spcPts val="0"/>
                        </a:spcAft>
                      </a:pPr>
                      <a:r>
                        <a:rPr lang="en-US" sz="12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30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1517579878"/>
                  </a:ext>
                </a:extLst>
              </a:tr>
              <a:tr h="235695">
                <a:tc>
                  <a:txBody>
                    <a:bodyPr/>
                    <a:lstStyle/>
                    <a:p>
                      <a:pPr marL="0" marR="0" algn="ctr">
                        <a:lnSpc>
                          <a:spcPct val="107000"/>
                        </a:lnSpc>
                        <a:spcBef>
                          <a:spcPts val="0"/>
                        </a:spcBef>
                        <a:spcAft>
                          <a:spcPts val="0"/>
                        </a:spcAft>
                      </a:pPr>
                      <a:r>
                        <a:rPr lang="en-US" sz="12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10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2066308432"/>
                  </a:ext>
                </a:extLst>
              </a:tr>
              <a:tr h="235695">
                <a:tc>
                  <a:txBody>
                    <a:bodyPr/>
                    <a:lstStyle/>
                    <a:p>
                      <a:pPr marL="0" marR="0" algn="ctr">
                        <a:lnSpc>
                          <a:spcPct val="107000"/>
                        </a:lnSpc>
                        <a:spcBef>
                          <a:spcPts val="0"/>
                        </a:spcBef>
                        <a:spcAft>
                          <a:spcPts val="0"/>
                        </a:spcAft>
                      </a:pPr>
                      <a:r>
                        <a:rPr lang="en-US" sz="12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4272885895"/>
                  </a:ext>
                </a:extLst>
              </a:tr>
              <a:tr h="235695">
                <a:tc>
                  <a:txBody>
                    <a:bodyPr/>
                    <a:lstStyle/>
                    <a:p>
                      <a:pPr marL="0" marR="0" algn="ctr">
                        <a:lnSpc>
                          <a:spcPct val="107000"/>
                        </a:lnSpc>
                        <a:spcBef>
                          <a:spcPts val="0"/>
                        </a:spcBef>
                        <a:spcAft>
                          <a:spcPts val="0"/>
                        </a:spcAft>
                      </a:pPr>
                      <a:r>
                        <a:rPr lang="en-US" sz="12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20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807794603"/>
                  </a:ext>
                </a:extLst>
              </a:tr>
              <a:tr h="235695">
                <a:tc gridSpan="3">
                  <a:txBody>
                    <a:bodyPr/>
                    <a:lstStyle/>
                    <a:p>
                      <a:pPr marL="0" marR="0" algn="ctr">
                        <a:lnSpc>
                          <a:spcPct val="107000"/>
                        </a:lnSpc>
                        <a:spcBef>
                          <a:spcPts val="0"/>
                        </a:spcBef>
                        <a:spcAft>
                          <a:spcPts val="0"/>
                        </a:spcAft>
                      </a:pPr>
                      <a:r>
                        <a:rPr lang="en-US" sz="12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47232360"/>
                  </a:ext>
                </a:extLst>
              </a:tr>
              <a:tr h="235695">
                <a:tc>
                  <a:txBody>
                    <a:bodyPr/>
                    <a:lstStyle/>
                    <a:p>
                      <a:pPr marL="0" marR="0" algn="ctr">
                        <a:lnSpc>
                          <a:spcPct val="107000"/>
                        </a:lnSpc>
                        <a:spcBef>
                          <a:spcPts val="0"/>
                        </a:spcBef>
                        <a:spcAft>
                          <a:spcPts val="0"/>
                        </a:spcAft>
                      </a:pPr>
                      <a:r>
                        <a:rPr lang="en-US" sz="12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a:txBody>
                    <a:bodyPr/>
                    <a:lstStyle/>
                    <a:p>
                      <a:pPr marL="0" marR="0" algn="ctr">
                        <a:lnSpc>
                          <a:spcPct val="107000"/>
                        </a:lnSpc>
                        <a:spcBef>
                          <a:spcPts val="0"/>
                        </a:spcBef>
                        <a:spcAft>
                          <a:spcPts val="0"/>
                        </a:spcAft>
                      </a:pPr>
                      <a:r>
                        <a:rPr lang="en-US" sz="1200" kern="100">
                          <a:effectLst/>
                        </a:rPr>
                        <a:t>45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extLst>
                  <a:ext uri="{0D108BD9-81ED-4DB2-BD59-A6C34878D82A}">
                    <a16:rowId xmlns:a16="http://schemas.microsoft.com/office/drawing/2014/main" val="698323863"/>
                  </a:ext>
                </a:extLst>
              </a:tr>
              <a:tr h="235695">
                <a:tc gridSpan="3">
                  <a:txBody>
                    <a:bodyPr/>
                    <a:lstStyle/>
                    <a:p>
                      <a:pPr marL="0" marR="0" algn="ctr">
                        <a:lnSpc>
                          <a:spcPct val="107000"/>
                        </a:lnSpc>
                        <a:spcBef>
                          <a:spcPts val="0"/>
                        </a:spcBef>
                        <a:spcAft>
                          <a:spcPts val="0"/>
                        </a:spcAft>
                      </a:pPr>
                      <a:r>
                        <a:rPr lang="en-US" sz="12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718561"/>
                  </a:ext>
                </a:extLst>
              </a:tr>
              <a:tr h="197612">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4456" marR="84456"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8885011"/>
                  </a:ext>
                </a:extLst>
              </a:tr>
            </a:tbl>
          </a:graphicData>
        </a:graphic>
      </p:graphicFrame>
    </p:spTree>
    <p:extLst>
      <p:ext uri="{BB962C8B-B14F-4D97-AF65-F5344CB8AC3E}">
        <p14:creationId xmlns:p14="http://schemas.microsoft.com/office/powerpoint/2010/main" val="1498749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946900" cy="566822"/>
          </a:xfrm>
          <a:prstGeom prst="rect">
            <a:avLst/>
          </a:prstGeom>
        </p:spPr>
        <p:txBody>
          <a:bodyPr vert="horz" wrap="square" lIns="0" tIns="12700" rIns="0" bIns="0" rtlCol="0">
            <a:spAutoFit/>
          </a:bodyPr>
          <a:lstStyle/>
          <a:p>
            <a:pPr marL="12700">
              <a:lnSpc>
                <a:spcPct val="100000"/>
              </a:lnSpc>
              <a:spcBef>
                <a:spcPts val="100"/>
              </a:spcBef>
            </a:pPr>
            <a:r>
              <a:rPr lang="en-US"/>
              <a:t>Zoning Districts: U-DT</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17</a:t>
            </a:fld>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381000" y="1524000"/>
            <a:ext cx="3164098" cy="4217693"/>
          </a:xfrm>
          <a:prstGeom prst="rect">
            <a:avLst/>
          </a:prstGeom>
          <a:noFill/>
        </p:spPr>
        <p:txBody>
          <a:bodyPr wrap="square" rtlCol="0">
            <a:sp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Urban – Downtown (U-DT) District intends to require and allow pedestrian-oriented, mixed-use, urban infill redevelopment, providing shopping, employment, housing, and business and personal services; encourage pedestrian activity while reducing the reliance on automobiles […]</a:t>
            </a:r>
          </a:p>
        </p:txBody>
      </p:sp>
      <p:pic>
        <p:nvPicPr>
          <p:cNvPr id="3" name="Picture 2">
            <a:extLst>
              <a:ext uri="{FF2B5EF4-FFF2-40B4-BE49-F238E27FC236}">
                <a16:creationId xmlns:a16="http://schemas.microsoft.com/office/drawing/2014/main" id="{4CDDAA8D-4322-6C7E-E39F-993F609A8AF2}"/>
              </a:ext>
            </a:extLst>
          </p:cNvPr>
          <p:cNvPicPr>
            <a:picLocks noChangeAspect="1"/>
          </p:cNvPicPr>
          <p:nvPr/>
        </p:nvPicPr>
        <p:blipFill>
          <a:blip r:embed="rId3"/>
          <a:stretch>
            <a:fillRect/>
          </a:stretch>
        </p:blipFill>
        <p:spPr>
          <a:xfrm>
            <a:off x="4953000" y="2286000"/>
            <a:ext cx="3164098" cy="3383573"/>
          </a:xfrm>
          <a:prstGeom prst="rect">
            <a:avLst/>
          </a:prstGeom>
        </p:spPr>
      </p:pic>
    </p:spTree>
    <p:extLst>
      <p:ext uri="{BB962C8B-B14F-4D97-AF65-F5344CB8AC3E}">
        <p14:creationId xmlns:p14="http://schemas.microsoft.com/office/powerpoint/2010/main" val="3330683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946900" cy="566822"/>
          </a:xfrm>
          <a:prstGeom prst="rect">
            <a:avLst/>
          </a:prstGeom>
        </p:spPr>
        <p:txBody>
          <a:bodyPr vert="horz" wrap="square" lIns="0" tIns="12700" rIns="0" bIns="0" rtlCol="0">
            <a:spAutoFit/>
          </a:bodyPr>
          <a:lstStyle/>
          <a:p>
            <a:pPr marL="12700">
              <a:lnSpc>
                <a:spcPct val="100000"/>
              </a:lnSpc>
              <a:spcBef>
                <a:spcPts val="100"/>
              </a:spcBef>
            </a:pPr>
            <a:r>
              <a:rPr lang="en-US"/>
              <a:t>Zoning Districts: U-TS</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18</a:t>
            </a:fld>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381000" y="1533344"/>
            <a:ext cx="3164759" cy="3921330"/>
          </a:xfrm>
          <a:prstGeom prst="rect">
            <a:avLst/>
          </a:prstGeom>
          <a:noFill/>
        </p:spPr>
        <p:txBody>
          <a:bodyPr wrap="square" rtlCol="0">
            <a:sp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Urban – Town Square (U-TS) District provides for a pedestrian-scaled, harmonious mix of residential and nonresidential uses in a nodal, historic village or town square-like development pattern located outside of Edmond’s downtown area. </a:t>
            </a:r>
          </a:p>
        </p:txBody>
      </p:sp>
      <p:pic>
        <p:nvPicPr>
          <p:cNvPr id="6" name="Picture 5">
            <a:extLst>
              <a:ext uri="{FF2B5EF4-FFF2-40B4-BE49-F238E27FC236}">
                <a16:creationId xmlns:a16="http://schemas.microsoft.com/office/drawing/2014/main" id="{C6A8E0FC-6512-1D26-A6EA-711F47359AD1}"/>
              </a:ext>
            </a:extLst>
          </p:cNvPr>
          <p:cNvPicPr>
            <a:picLocks noChangeAspect="1"/>
          </p:cNvPicPr>
          <p:nvPr/>
        </p:nvPicPr>
        <p:blipFill>
          <a:blip r:embed="rId3"/>
          <a:stretch>
            <a:fillRect/>
          </a:stretch>
        </p:blipFill>
        <p:spPr>
          <a:xfrm>
            <a:off x="3647667" y="2247900"/>
            <a:ext cx="4724809" cy="3206774"/>
          </a:xfrm>
          <a:prstGeom prst="rect">
            <a:avLst/>
          </a:prstGeom>
        </p:spPr>
      </p:pic>
    </p:spTree>
    <p:extLst>
      <p:ext uri="{BB962C8B-B14F-4D97-AF65-F5344CB8AC3E}">
        <p14:creationId xmlns:p14="http://schemas.microsoft.com/office/powerpoint/2010/main" val="2407796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C-IS</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Corridor – U.S. Interstate 35 (C-IS) District provides for a moderate to high intensity mixed-use development pattern along Interstate 35 (I-35) frontage where nonresidential activity is the predominant development characteristic. </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19</a:t>
            </a:fld>
            <a:endParaRPr lang="en-US"/>
          </a:p>
        </p:txBody>
      </p:sp>
      <p:graphicFrame>
        <p:nvGraphicFramePr>
          <p:cNvPr id="7" name="Table 6">
            <a:extLst>
              <a:ext uri="{FF2B5EF4-FFF2-40B4-BE49-F238E27FC236}">
                <a16:creationId xmlns:a16="http://schemas.microsoft.com/office/drawing/2014/main" id="{E2546D1E-7AC0-1FF2-34ED-A9BECB6A59CF}"/>
              </a:ext>
            </a:extLst>
          </p:cNvPr>
          <p:cNvGraphicFramePr>
            <a:graphicFrameLocks noGrp="1"/>
          </p:cNvGraphicFramePr>
          <p:nvPr>
            <p:extLst>
              <p:ext uri="{D42A27DB-BD31-4B8C-83A1-F6EECF244321}">
                <p14:modId xmlns:p14="http://schemas.microsoft.com/office/powerpoint/2010/main" val="4270481013"/>
              </p:ext>
            </p:extLst>
          </p:nvPr>
        </p:nvGraphicFramePr>
        <p:xfrm>
          <a:off x="4709160" y="2037101"/>
          <a:ext cx="3977641" cy="3606768"/>
        </p:xfrm>
        <a:graphic>
          <a:graphicData uri="http://schemas.openxmlformats.org/drawingml/2006/table">
            <a:tbl>
              <a:tblPr firstRow="1" firstCol="1" bandRow="1">
                <a:tableStyleId>{5C22544A-7EE6-4342-B048-85BDC9FD1C3A}</a:tableStyleId>
              </a:tblPr>
              <a:tblGrid>
                <a:gridCol w="429153">
                  <a:extLst>
                    <a:ext uri="{9D8B030D-6E8A-4147-A177-3AD203B41FA5}">
                      <a16:colId xmlns:a16="http://schemas.microsoft.com/office/drawing/2014/main" val="4211603508"/>
                    </a:ext>
                  </a:extLst>
                </a:gridCol>
                <a:gridCol w="1899487">
                  <a:extLst>
                    <a:ext uri="{9D8B030D-6E8A-4147-A177-3AD203B41FA5}">
                      <a16:colId xmlns:a16="http://schemas.microsoft.com/office/drawing/2014/main" val="315913094"/>
                    </a:ext>
                  </a:extLst>
                </a:gridCol>
                <a:gridCol w="1649001">
                  <a:extLst>
                    <a:ext uri="{9D8B030D-6E8A-4147-A177-3AD203B41FA5}">
                      <a16:colId xmlns:a16="http://schemas.microsoft.com/office/drawing/2014/main" val="3868362427"/>
                    </a:ext>
                  </a:extLst>
                </a:gridCol>
              </a:tblGrid>
              <a:tr h="454704">
                <a:tc gridSpan="3">
                  <a:txBody>
                    <a:bodyPr/>
                    <a:lstStyle/>
                    <a:p>
                      <a:pPr marL="0" marR="0" algn="ctr">
                        <a:lnSpc>
                          <a:spcPct val="107000"/>
                        </a:lnSpc>
                        <a:spcBef>
                          <a:spcPts val="0"/>
                        </a:spcBef>
                        <a:spcAft>
                          <a:spcPts val="0"/>
                        </a:spcAft>
                      </a:pPr>
                      <a:r>
                        <a:rPr lang="en-US" sz="1300" kern="100">
                          <a:effectLst/>
                        </a:rPr>
                        <a:t>Corridor – U.S. Interstate 35 (C-IS)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26687650"/>
                  </a:ext>
                </a:extLst>
              </a:tr>
              <a:tr h="245518">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540545"/>
                  </a:ext>
                </a:extLst>
              </a:tr>
              <a:tr h="245518">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10,000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637084763"/>
                  </a:ext>
                </a:extLst>
              </a:tr>
              <a:tr h="245518">
                <a:tc>
                  <a:txBody>
                    <a:bodyPr/>
                    <a:lstStyle/>
                    <a:p>
                      <a:pPr marL="0" marR="0" algn="ctr">
                        <a:lnSpc>
                          <a:spcPct val="107000"/>
                        </a:lnSpc>
                        <a:spcBef>
                          <a:spcPts val="0"/>
                        </a:spcBef>
                        <a:spcAft>
                          <a:spcPts val="0"/>
                        </a:spcAft>
                      </a:pPr>
                      <a:r>
                        <a:rPr lang="en-US" sz="13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1986130815"/>
                  </a:ext>
                </a:extLst>
              </a:tr>
              <a:tr h="245518">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50%</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20288631"/>
                  </a:ext>
                </a:extLst>
              </a:tr>
              <a:tr h="245518">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9313382"/>
                  </a:ext>
                </a:extLst>
              </a:tr>
              <a:tr h="245518">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50 feet</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945032478"/>
                  </a:ext>
                </a:extLst>
              </a:tr>
              <a:tr h="245518">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549049385"/>
                  </a:ext>
                </a:extLst>
              </a:tr>
              <a:tr h="245518">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10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4213883559"/>
                  </a:ext>
                </a:extLst>
              </a:tr>
              <a:tr h="245518">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25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899554834"/>
                  </a:ext>
                </a:extLst>
              </a:tr>
              <a:tr h="245518">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6177394"/>
                  </a:ext>
                </a:extLst>
              </a:tr>
              <a:tr h="245518">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70 feet</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547834817"/>
                  </a:ext>
                </a:extLst>
              </a:tr>
              <a:tr h="245518">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550090"/>
                  </a:ext>
                </a:extLst>
              </a:tr>
              <a:tr h="205848">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592272"/>
                  </a:ext>
                </a:extLst>
              </a:tr>
            </a:tbl>
          </a:graphicData>
        </a:graphic>
      </p:graphicFrame>
    </p:spTree>
    <p:extLst>
      <p:ext uri="{BB962C8B-B14F-4D97-AF65-F5344CB8AC3E}">
        <p14:creationId xmlns:p14="http://schemas.microsoft.com/office/powerpoint/2010/main" val="224767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C-BW</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marR="0" lvl="3" indent="-228600">
              <a:lnSpc>
                <a:spcPct val="107000"/>
              </a:lnSpc>
              <a:spcBef>
                <a:spcPts val="200"/>
              </a:spcBef>
              <a:spcAft>
                <a:spcPts val="0"/>
              </a:spcAft>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Corridor – Broadway (C-BW) District provides for nonresidential redevelopment opportunities along one of the City's most significant gateways, the South Broadway Corridor.</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20</a:t>
            </a:fld>
            <a:endParaRPr lang="en-US"/>
          </a:p>
        </p:txBody>
      </p:sp>
      <p:graphicFrame>
        <p:nvGraphicFramePr>
          <p:cNvPr id="9" name="Table 8">
            <a:extLst>
              <a:ext uri="{FF2B5EF4-FFF2-40B4-BE49-F238E27FC236}">
                <a16:creationId xmlns:a16="http://schemas.microsoft.com/office/drawing/2014/main" id="{5F443924-FB04-624C-C318-5E6C97EFDBA0}"/>
              </a:ext>
            </a:extLst>
          </p:cNvPr>
          <p:cNvGraphicFramePr>
            <a:graphicFrameLocks noGrp="1"/>
          </p:cNvGraphicFramePr>
          <p:nvPr>
            <p:extLst>
              <p:ext uri="{D42A27DB-BD31-4B8C-83A1-F6EECF244321}">
                <p14:modId xmlns:p14="http://schemas.microsoft.com/office/powerpoint/2010/main" val="594283487"/>
              </p:ext>
            </p:extLst>
          </p:nvPr>
        </p:nvGraphicFramePr>
        <p:xfrm>
          <a:off x="4709160" y="2037101"/>
          <a:ext cx="3977641" cy="3606768"/>
        </p:xfrm>
        <a:graphic>
          <a:graphicData uri="http://schemas.openxmlformats.org/drawingml/2006/table">
            <a:tbl>
              <a:tblPr firstRow="1" firstCol="1" bandRow="1">
                <a:tableStyleId>{5C22544A-7EE6-4342-B048-85BDC9FD1C3A}</a:tableStyleId>
              </a:tblPr>
              <a:tblGrid>
                <a:gridCol w="459021">
                  <a:extLst>
                    <a:ext uri="{9D8B030D-6E8A-4147-A177-3AD203B41FA5}">
                      <a16:colId xmlns:a16="http://schemas.microsoft.com/office/drawing/2014/main" val="4211603508"/>
                    </a:ext>
                  </a:extLst>
                </a:gridCol>
                <a:gridCol w="1929355">
                  <a:extLst>
                    <a:ext uri="{9D8B030D-6E8A-4147-A177-3AD203B41FA5}">
                      <a16:colId xmlns:a16="http://schemas.microsoft.com/office/drawing/2014/main" val="315913094"/>
                    </a:ext>
                  </a:extLst>
                </a:gridCol>
                <a:gridCol w="1589265">
                  <a:extLst>
                    <a:ext uri="{9D8B030D-6E8A-4147-A177-3AD203B41FA5}">
                      <a16:colId xmlns:a16="http://schemas.microsoft.com/office/drawing/2014/main" val="3868362427"/>
                    </a:ext>
                  </a:extLst>
                </a:gridCol>
              </a:tblGrid>
              <a:tr h="454704">
                <a:tc gridSpan="3">
                  <a:txBody>
                    <a:bodyPr/>
                    <a:lstStyle/>
                    <a:p>
                      <a:pPr marL="0" marR="0" algn="ctr">
                        <a:lnSpc>
                          <a:spcPct val="107000"/>
                        </a:lnSpc>
                        <a:spcBef>
                          <a:spcPts val="0"/>
                        </a:spcBef>
                        <a:spcAft>
                          <a:spcPts val="0"/>
                        </a:spcAft>
                      </a:pPr>
                      <a:r>
                        <a:rPr lang="en-US" sz="1300" kern="100">
                          <a:effectLst/>
                        </a:rPr>
                        <a:t>Corridor – Broadway (C-BW)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26687650"/>
                  </a:ext>
                </a:extLst>
              </a:tr>
              <a:tr h="245518">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540545"/>
                  </a:ext>
                </a:extLst>
              </a:tr>
              <a:tr h="245518">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5,000 square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637084763"/>
                  </a:ext>
                </a:extLst>
              </a:tr>
              <a:tr h="245518">
                <a:tc>
                  <a:txBody>
                    <a:bodyPr/>
                    <a:lstStyle/>
                    <a:p>
                      <a:pPr marL="0" marR="0" algn="ctr">
                        <a:lnSpc>
                          <a:spcPct val="107000"/>
                        </a:lnSpc>
                        <a:spcBef>
                          <a:spcPts val="0"/>
                        </a:spcBef>
                        <a:spcAft>
                          <a:spcPts val="0"/>
                        </a:spcAft>
                      </a:pPr>
                      <a:r>
                        <a:rPr lang="en-US" sz="13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1986130815"/>
                  </a:ext>
                </a:extLst>
              </a:tr>
              <a:tr h="245518">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50%</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20288631"/>
                  </a:ext>
                </a:extLst>
              </a:tr>
              <a:tr h="245518">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9313382"/>
                  </a:ext>
                </a:extLst>
              </a:tr>
              <a:tr h="245518">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50 feet</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945032478"/>
                  </a:ext>
                </a:extLst>
              </a:tr>
              <a:tr h="245518">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549049385"/>
                  </a:ext>
                </a:extLst>
              </a:tr>
              <a:tr h="245518">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4213883559"/>
                  </a:ext>
                </a:extLst>
              </a:tr>
              <a:tr h="245518">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25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899554834"/>
                  </a:ext>
                </a:extLst>
              </a:tr>
              <a:tr h="245518">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6177394"/>
                  </a:ext>
                </a:extLst>
              </a:tr>
              <a:tr h="245518">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45 feet</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547834817"/>
                  </a:ext>
                </a:extLst>
              </a:tr>
              <a:tr h="245518">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550090"/>
                  </a:ext>
                </a:extLst>
              </a:tr>
              <a:tr h="205848">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592272"/>
                  </a:ext>
                </a:extLst>
              </a:tr>
            </a:tbl>
          </a:graphicData>
        </a:graphic>
      </p:graphicFrame>
    </p:spTree>
    <p:extLst>
      <p:ext uri="{BB962C8B-B14F-4D97-AF65-F5344CB8AC3E}">
        <p14:creationId xmlns:p14="http://schemas.microsoft.com/office/powerpoint/2010/main" val="3159256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5557520" cy="574040"/>
          </a:xfrm>
        </p:spPr>
        <p:txBody>
          <a:bodyPr vert="horz" wrap="square" lIns="0" tIns="0" rIns="0" bIns="0" rtlCol="0">
            <a:normAutofit/>
          </a:bodyPr>
          <a:lstStyle/>
          <a:p>
            <a:pPr marL="12700">
              <a:spcBef>
                <a:spcPts val="100"/>
              </a:spcBef>
            </a:pPr>
            <a:r>
              <a:rPr lang="en-US" b="1" i="0">
                <a:latin typeface="Century Gothic"/>
                <a:ea typeface="+mj-ea"/>
                <a:cs typeface="Century Gothic"/>
              </a:rPr>
              <a:t>Zoning Districts: C-TT</a:t>
            </a:r>
            <a:endParaRPr lang="en-US" b="1" i="0" spc="-5">
              <a:latin typeface="Century Gothic"/>
              <a:ea typeface="+mj-ea"/>
              <a:cs typeface="Century Gothic"/>
            </a:endParaRPr>
          </a:p>
        </p:txBody>
      </p:sp>
      <p:sp>
        <p:nvSpPr>
          <p:cNvPr id="4" name="TextBox 3">
            <a:extLst>
              <a:ext uri="{FF2B5EF4-FFF2-40B4-BE49-F238E27FC236}">
                <a16:creationId xmlns:a16="http://schemas.microsoft.com/office/drawing/2014/main" id="{ACEC719C-119C-B86D-09DB-8BFB8C5385E6}"/>
              </a:ext>
            </a:extLst>
          </p:cNvPr>
          <p:cNvSpPr txBox="1"/>
          <p:nvPr/>
        </p:nvSpPr>
        <p:spPr>
          <a:xfrm>
            <a:off x="457200" y="1577340"/>
            <a:ext cx="3977640" cy="4526280"/>
          </a:xfrm>
          <a:prstGeom prst="rect">
            <a:avLst/>
          </a:prstGeom>
        </p:spPr>
        <p:txBody>
          <a:bodyPr wrap="square" lIns="0" tIns="0" rIns="0" bIns="0" rtlCol="0">
            <a:normAutofit/>
          </a:bodyPr>
          <a:lstStyle/>
          <a:p>
            <a:pPr marL="342900" lvl="3" indent="-228600">
              <a:lnSpc>
                <a:spcPct val="107000"/>
              </a:lnSpc>
              <a:spcBef>
                <a:spcPts val="200"/>
              </a:spcBef>
              <a:buFont typeface="Century Gothic" panose="020B0502020202020204" pitchFamily="34" charset="0"/>
              <a:buChar char="►"/>
            </a:pPr>
            <a:r>
              <a:rPr lang="en-US" b="1" kern="100">
                <a:latin typeface="Century Gothic" panose="020B0502020202020204" pitchFamily="34" charset="0"/>
                <a:cs typeface="Times New Roman" panose="02020603050405020304" pitchFamily="18" charset="0"/>
              </a:rPr>
              <a:t>The Corridor – Transit (C-TT) District provides for a mixed- use development pattern stemming from the implementation of a regional rail system. </a:t>
            </a:r>
          </a:p>
        </p:txBody>
      </p:sp>
      <p:sp>
        <p:nvSpPr>
          <p:cNvPr id="5" name="object 5" hidden="1"/>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spcBef>
                <a:spcPts val="110"/>
              </a:spcBef>
            </a:pPr>
            <a:fld id="{81D60167-4931-47E6-BA6A-407CBD079E47}" type="slidenum">
              <a:rPr dirty="0"/>
              <a:pPr marL="25400">
                <a:spcBef>
                  <a:spcPts val="110"/>
                </a:spcBef>
              </a:pPr>
              <a:t>21</a:t>
            </a:fld>
            <a:endParaRPr lang="en-US"/>
          </a:p>
        </p:txBody>
      </p:sp>
      <p:graphicFrame>
        <p:nvGraphicFramePr>
          <p:cNvPr id="3" name="Table 2">
            <a:extLst>
              <a:ext uri="{FF2B5EF4-FFF2-40B4-BE49-F238E27FC236}">
                <a16:creationId xmlns:a16="http://schemas.microsoft.com/office/drawing/2014/main" id="{F5BC7E45-0F12-7F12-9027-4F9BE138D8C5}"/>
              </a:ext>
            </a:extLst>
          </p:cNvPr>
          <p:cNvGraphicFramePr>
            <a:graphicFrameLocks noGrp="1"/>
          </p:cNvGraphicFramePr>
          <p:nvPr>
            <p:extLst>
              <p:ext uri="{D42A27DB-BD31-4B8C-83A1-F6EECF244321}">
                <p14:modId xmlns:p14="http://schemas.microsoft.com/office/powerpoint/2010/main" val="3333095389"/>
              </p:ext>
            </p:extLst>
          </p:nvPr>
        </p:nvGraphicFramePr>
        <p:xfrm>
          <a:off x="4709160" y="2037101"/>
          <a:ext cx="3977641" cy="3606768"/>
        </p:xfrm>
        <a:graphic>
          <a:graphicData uri="http://schemas.openxmlformats.org/drawingml/2006/table">
            <a:tbl>
              <a:tblPr firstRow="1" firstCol="1" bandRow="1">
                <a:tableStyleId>{5C22544A-7EE6-4342-B048-85BDC9FD1C3A}</a:tableStyleId>
              </a:tblPr>
              <a:tblGrid>
                <a:gridCol w="679205">
                  <a:extLst>
                    <a:ext uri="{9D8B030D-6E8A-4147-A177-3AD203B41FA5}">
                      <a16:colId xmlns:a16="http://schemas.microsoft.com/office/drawing/2014/main" val="2239627431"/>
                    </a:ext>
                  </a:extLst>
                </a:gridCol>
                <a:gridCol w="2252666">
                  <a:extLst>
                    <a:ext uri="{9D8B030D-6E8A-4147-A177-3AD203B41FA5}">
                      <a16:colId xmlns:a16="http://schemas.microsoft.com/office/drawing/2014/main" val="1798961136"/>
                    </a:ext>
                  </a:extLst>
                </a:gridCol>
                <a:gridCol w="1045770">
                  <a:extLst>
                    <a:ext uri="{9D8B030D-6E8A-4147-A177-3AD203B41FA5}">
                      <a16:colId xmlns:a16="http://schemas.microsoft.com/office/drawing/2014/main" val="1574729019"/>
                    </a:ext>
                  </a:extLst>
                </a:gridCol>
              </a:tblGrid>
              <a:tr h="454704">
                <a:tc gridSpan="3">
                  <a:txBody>
                    <a:bodyPr/>
                    <a:lstStyle/>
                    <a:p>
                      <a:pPr marL="0" marR="0" algn="ctr">
                        <a:lnSpc>
                          <a:spcPct val="107000"/>
                        </a:lnSpc>
                        <a:spcBef>
                          <a:spcPts val="0"/>
                        </a:spcBef>
                        <a:spcAft>
                          <a:spcPts val="0"/>
                        </a:spcAft>
                      </a:pPr>
                      <a:r>
                        <a:rPr lang="en-US" sz="1300" kern="100">
                          <a:effectLst/>
                        </a:rPr>
                        <a:t>Corridor – Transit (C-TT) District Dimensional Standards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8134630"/>
                  </a:ext>
                </a:extLst>
              </a:tr>
              <a:tr h="245518">
                <a:tc gridSpan="3">
                  <a:txBody>
                    <a:bodyPr/>
                    <a:lstStyle/>
                    <a:p>
                      <a:pPr marL="0" marR="0" algn="ctr">
                        <a:lnSpc>
                          <a:spcPct val="107000"/>
                        </a:lnSpc>
                        <a:spcBef>
                          <a:spcPts val="0"/>
                        </a:spcBef>
                        <a:spcAft>
                          <a:spcPts val="0"/>
                        </a:spcAft>
                      </a:pPr>
                      <a:r>
                        <a:rPr lang="en-US" sz="1300" kern="100">
                          <a:effectLst/>
                        </a:rPr>
                        <a:t>Lot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38992134"/>
                  </a:ext>
                </a:extLst>
              </a:tr>
              <a:tr h="245518">
                <a:tc>
                  <a:txBody>
                    <a:bodyPr/>
                    <a:lstStyle/>
                    <a:p>
                      <a:pPr marL="0" marR="0" algn="ctr">
                        <a:lnSpc>
                          <a:spcPct val="107000"/>
                        </a:lnSpc>
                        <a:spcBef>
                          <a:spcPts val="0"/>
                        </a:spcBef>
                        <a:spcAft>
                          <a:spcPts val="0"/>
                        </a:spcAft>
                      </a:pPr>
                      <a:r>
                        <a:rPr lang="en-US" sz="1300" kern="100">
                          <a:effectLst/>
                        </a:rPr>
                        <a:t>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Area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N/A</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742440169"/>
                  </a:ext>
                </a:extLst>
              </a:tr>
              <a:tr h="245518">
                <a:tc>
                  <a:txBody>
                    <a:bodyPr/>
                    <a:lstStyle/>
                    <a:p>
                      <a:pPr marL="0" marR="0" algn="ctr">
                        <a:lnSpc>
                          <a:spcPct val="107000"/>
                        </a:lnSpc>
                        <a:spcBef>
                          <a:spcPts val="0"/>
                        </a:spcBef>
                        <a:spcAft>
                          <a:spcPts val="0"/>
                        </a:spcAft>
                      </a:pPr>
                      <a:r>
                        <a:rPr lang="en-US" sz="1300" kern="100">
                          <a:effectLst/>
                        </a:rPr>
                        <a:t>B</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Width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40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3870745435"/>
                  </a:ext>
                </a:extLst>
              </a:tr>
              <a:tr h="245518">
                <a:tc>
                  <a:txBody>
                    <a:bodyPr/>
                    <a:lstStyle/>
                    <a:p>
                      <a:pPr marL="0" marR="0" algn="ctr">
                        <a:lnSpc>
                          <a:spcPct val="107000"/>
                        </a:lnSpc>
                        <a:spcBef>
                          <a:spcPts val="0"/>
                        </a:spcBef>
                        <a:spcAft>
                          <a:spcPts val="0"/>
                        </a:spcAft>
                      </a:pPr>
                      <a:r>
                        <a:rPr lang="en-US" sz="1300" kern="100">
                          <a:effectLst/>
                        </a:rPr>
                        <a:t>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Lot Coverage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60%</a:t>
                      </a: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3000309284"/>
                  </a:ext>
                </a:extLst>
              </a:tr>
              <a:tr h="245518">
                <a:tc gridSpan="3">
                  <a:txBody>
                    <a:bodyPr/>
                    <a:lstStyle/>
                    <a:p>
                      <a:pPr marL="0" marR="0" algn="ctr">
                        <a:lnSpc>
                          <a:spcPct val="107000"/>
                        </a:lnSpc>
                        <a:spcBef>
                          <a:spcPts val="0"/>
                        </a:spcBef>
                        <a:spcAft>
                          <a:spcPts val="0"/>
                        </a:spcAft>
                      </a:pPr>
                      <a:r>
                        <a:rPr lang="en-US" sz="1300" kern="100">
                          <a:effectLst/>
                        </a:rPr>
                        <a:t>Setback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1659878"/>
                  </a:ext>
                </a:extLst>
              </a:tr>
              <a:tr h="245518">
                <a:tc>
                  <a:txBody>
                    <a:bodyPr/>
                    <a:lstStyle/>
                    <a:p>
                      <a:pPr marL="0" marR="0" algn="ctr">
                        <a:lnSpc>
                          <a:spcPct val="107000"/>
                        </a:lnSpc>
                        <a:spcBef>
                          <a:spcPts val="0"/>
                        </a:spcBef>
                        <a:spcAft>
                          <a:spcPts val="0"/>
                        </a:spcAft>
                      </a:pPr>
                      <a:r>
                        <a:rPr lang="en-US" sz="1300" kern="100">
                          <a:effectLst/>
                        </a:rPr>
                        <a:t>D</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Front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10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3485456489"/>
                  </a:ext>
                </a:extLst>
              </a:tr>
              <a:tr h="245518">
                <a:tc>
                  <a:txBody>
                    <a:bodyPr/>
                    <a:lstStyle/>
                    <a:p>
                      <a:pPr marL="0" marR="0" algn="ctr">
                        <a:lnSpc>
                          <a:spcPct val="107000"/>
                        </a:lnSpc>
                        <a:spcBef>
                          <a:spcPts val="0"/>
                        </a:spcBef>
                        <a:spcAft>
                          <a:spcPts val="0"/>
                        </a:spcAft>
                      </a:pPr>
                      <a:r>
                        <a:rPr lang="en-US" sz="1300" kern="100">
                          <a:effectLst/>
                        </a:rPr>
                        <a:t>E</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Rear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3909280545"/>
                  </a:ext>
                </a:extLst>
              </a:tr>
              <a:tr h="245518">
                <a:tc>
                  <a:txBody>
                    <a:bodyPr/>
                    <a:lstStyle/>
                    <a:p>
                      <a:pPr marL="0" marR="0" algn="ctr">
                        <a:lnSpc>
                          <a:spcPct val="107000"/>
                        </a:lnSpc>
                        <a:spcBef>
                          <a:spcPts val="0"/>
                        </a:spcBef>
                        <a:spcAft>
                          <a:spcPts val="0"/>
                        </a:spcAft>
                      </a:pPr>
                      <a:r>
                        <a:rPr lang="en-US" sz="1300" kern="100">
                          <a:effectLst/>
                        </a:rPr>
                        <a:t>F</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316470346"/>
                  </a:ext>
                </a:extLst>
              </a:tr>
              <a:tr h="245518">
                <a:tc>
                  <a:txBody>
                    <a:bodyPr/>
                    <a:lstStyle/>
                    <a:p>
                      <a:pPr marL="0" marR="0" algn="ctr">
                        <a:lnSpc>
                          <a:spcPct val="107000"/>
                        </a:lnSpc>
                        <a:spcBef>
                          <a:spcPts val="0"/>
                        </a:spcBef>
                        <a:spcAft>
                          <a:spcPts val="0"/>
                        </a:spcAft>
                      </a:pPr>
                      <a:r>
                        <a:rPr lang="en-US" sz="1300" kern="100">
                          <a:effectLst/>
                        </a:rPr>
                        <a:t>G</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Corner Side Yard (min.)</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10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3913964161"/>
                  </a:ext>
                </a:extLst>
              </a:tr>
              <a:tr h="245518">
                <a:tc gridSpan="3">
                  <a:txBody>
                    <a:bodyPr/>
                    <a:lstStyle/>
                    <a:p>
                      <a:pPr marL="0" marR="0" algn="ctr">
                        <a:lnSpc>
                          <a:spcPct val="107000"/>
                        </a:lnSpc>
                        <a:spcBef>
                          <a:spcPts val="0"/>
                        </a:spcBef>
                        <a:spcAft>
                          <a:spcPts val="0"/>
                        </a:spcAft>
                      </a:pPr>
                      <a:r>
                        <a:rPr lang="en-US" sz="1300" kern="100">
                          <a:effectLst/>
                        </a:rPr>
                        <a:t>Building Requirements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6711943"/>
                  </a:ext>
                </a:extLst>
              </a:tr>
              <a:tr h="245518">
                <a:tc>
                  <a:txBody>
                    <a:bodyPr/>
                    <a:lstStyle/>
                    <a:p>
                      <a:pPr marL="0" marR="0" algn="ctr">
                        <a:lnSpc>
                          <a:spcPct val="107000"/>
                        </a:lnSpc>
                        <a:spcBef>
                          <a:spcPts val="0"/>
                        </a:spcBef>
                        <a:spcAft>
                          <a:spcPts val="0"/>
                        </a:spcAft>
                      </a:pPr>
                      <a:r>
                        <a:rPr lang="en-US" sz="1300" kern="100">
                          <a:effectLst/>
                        </a:rPr>
                        <a:t>H</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Building Height (max.)</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a:txBody>
                    <a:bodyPr/>
                    <a:lstStyle/>
                    <a:p>
                      <a:pPr marL="0" marR="0" algn="ctr">
                        <a:lnSpc>
                          <a:spcPct val="107000"/>
                        </a:lnSpc>
                        <a:spcBef>
                          <a:spcPts val="0"/>
                        </a:spcBef>
                        <a:spcAft>
                          <a:spcPts val="0"/>
                        </a:spcAft>
                      </a:pPr>
                      <a:r>
                        <a:rPr lang="en-US" sz="1300" kern="100">
                          <a:effectLst/>
                        </a:rPr>
                        <a:t>45 feet</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extLst>
                  <a:ext uri="{0D108BD9-81ED-4DB2-BD59-A6C34878D82A}">
                    <a16:rowId xmlns:a16="http://schemas.microsoft.com/office/drawing/2014/main" val="2388125739"/>
                  </a:ext>
                </a:extLst>
              </a:tr>
              <a:tr h="245518">
                <a:tc gridSpan="3">
                  <a:txBody>
                    <a:bodyPr/>
                    <a:lstStyle/>
                    <a:p>
                      <a:pPr marL="0" marR="0" algn="ctr">
                        <a:lnSpc>
                          <a:spcPct val="107000"/>
                        </a:lnSpc>
                        <a:spcBef>
                          <a:spcPts val="0"/>
                        </a:spcBef>
                        <a:spcAft>
                          <a:spcPts val="0"/>
                        </a:spcAft>
                      </a:pPr>
                      <a:r>
                        <a:rPr lang="en-US" sz="1300" kern="100">
                          <a:effectLst/>
                        </a:rPr>
                        <a:t>Additional Applicable Requirements within the UDC</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543895"/>
                  </a:ext>
                </a:extLst>
              </a:tr>
              <a:tr h="205848">
                <a:tc gridSpan="3">
                  <a:txBody>
                    <a:bodyPr/>
                    <a:lstStyle/>
                    <a:p>
                      <a:pPr marL="0" marR="0">
                        <a:lnSpc>
                          <a:spcPct val="107000"/>
                        </a:lnSpc>
                        <a:spcBef>
                          <a:spcPts val="0"/>
                        </a:spcBef>
                        <a:spcAft>
                          <a:spcPts val="0"/>
                        </a:spcAft>
                      </a:pPr>
                      <a:r>
                        <a:rPr lang="en-US" sz="1000" kern="100">
                          <a:effectLst/>
                        </a:rPr>
                        <a:t> </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87976" marR="87976"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5149136"/>
                  </a:ext>
                </a:extLst>
              </a:tr>
            </a:tbl>
          </a:graphicData>
        </a:graphic>
      </p:graphicFrame>
    </p:spTree>
    <p:extLst>
      <p:ext uri="{BB962C8B-B14F-4D97-AF65-F5344CB8AC3E}">
        <p14:creationId xmlns:p14="http://schemas.microsoft.com/office/powerpoint/2010/main" val="458105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3B349-7508-36AA-BC47-EB80D0E7BB88}"/>
              </a:ext>
            </a:extLst>
          </p:cNvPr>
          <p:cNvSpPr>
            <a:spLocks noGrp="1"/>
          </p:cNvSpPr>
          <p:nvPr>
            <p:ph type="title"/>
          </p:nvPr>
        </p:nvSpPr>
        <p:spPr/>
        <p:txBody>
          <a:bodyPr/>
          <a:lstStyle/>
          <a:p>
            <a:r>
              <a:rPr lang="en-US" dirty="0"/>
              <a:t>Implementation Options:</a:t>
            </a:r>
          </a:p>
        </p:txBody>
      </p:sp>
      <p:sp>
        <p:nvSpPr>
          <p:cNvPr id="3" name="Content Placeholder 2">
            <a:extLst>
              <a:ext uri="{FF2B5EF4-FFF2-40B4-BE49-F238E27FC236}">
                <a16:creationId xmlns:a16="http://schemas.microsoft.com/office/drawing/2014/main" id="{E35F668E-98EB-B67B-68FE-E8FCC569F2DC}"/>
              </a:ext>
            </a:extLst>
          </p:cNvPr>
          <p:cNvSpPr>
            <a:spLocks noGrp="1"/>
          </p:cNvSpPr>
          <p:nvPr>
            <p:ph sz="half" idx="2"/>
          </p:nvPr>
        </p:nvSpPr>
        <p:spPr>
          <a:xfrm>
            <a:off x="457200" y="1577340"/>
            <a:ext cx="3977640" cy="4077719"/>
          </a:xfrm>
        </p:spPr>
        <p:txBody>
          <a:bodyPr/>
          <a:lstStyle/>
          <a:p>
            <a:pPr marL="114300" marR="0" lvl="3" algn="l" defTabSz="914400" rtl="0" eaLnBrk="1" fontAlgn="auto" latinLnBrk="0" hangingPunct="1">
              <a:lnSpc>
                <a:spcPct val="107000"/>
              </a:lnSpc>
              <a:spcBef>
                <a:spcPts val="200"/>
              </a:spcBef>
              <a:spcAft>
                <a:spcPts val="0"/>
              </a:spcAft>
              <a:buClrTx/>
              <a:buSzTx/>
              <a:tabLst/>
              <a:defRPr/>
            </a:pPr>
            <a:r>
              <a:rPr lang="en-US" sz="1100" b="1" u="sng" kern="100" dirty="0">
                <a:solidFill>
                  <a:prstClr val="black"/>
                </a:solidFill>
                <a:latin typeface="Century Gothic" panose="020B0502020202020204" pitchFamily="34" charset="0"/>
                <a:cs typeface="Times New Roman" panose="02020603050405020304" pitchFamily="18" charset="0"/>
              </a:rPr>
              <a:t>Administrative</a:t>
            </a:r>
          </a:p>
          <a:p>
            <a:pPr marL="285750" lvl="3" indent="-171450" algn="l" rtl="0">
              <a:lnSpc>
                <a:spcPct val="107000"/>
              </a:lnSpc>
              <a:spcBef>
                <a:spcPts val="200"/>
              </a:spcBef>
              <a:buFont typeface="Wingdings" panose="05000000000000000000" pitchFamily="2" charset="2"/>
              <a:buChar char="Ø"/>
              <a:defRPr/>
            </a:pPr>
            <a:r>
              <a:rPr lang="en-US" sz="1100" kern="100">
                <a:solidFill>
                  <a:prstClr val="black"/>
                </a:solidFill>
                <a:latin typeface="Century Gothic" panose="020B0502020202020204" pitchFamily="34" charset="0"/>
                <a:cs typeface="Times New Roman" panose="02020603050405020304" pitchFamily="18" charset="0"/>
              </a:rPr>
              <a:t>Map</a:t>
            </a:r>
            <a:r>
              <a:rPr lang="en-US" sz="1100" kern="100" dirty="0">
                <a:solidFill>
                  <a:prstClr val="black"/>
                </a:solidFill>
                <a:latin typeface="Century Gothic" panose="020B0502020202020204" pitchFamily="34" charset="0"/>
                <a:cs typeface="Times New Roman" panose="02020603050405020304" pitchFamily="18" charset="0"/>
              </a:rPr>
              <a:t> isn’t adopted</a:t>
            </a:r>
          </a:p>
          <a:p>
            <a:pPr marL="285750" lvl="3" indent="-171450" algn="l" rtl="0">
              <a:lnSpc>
                <a:spcPct val="107000"/>
              </a:lnSpc>
              <a:spcBef>
                <a:spcPts val="200"/>
              </a:spcBef>
              <a:buFont typeface="Wingdings" panose="05000000000000000000" pitchFamily="2" charset="2"/>
              <a:buChar char="Ø"/>
              <a:defRPr/>
            </a:pPr>
            <a:r>
              <a:rPr lang="en-US" sz="1100" kern="100" dirty="0">
                <a:solidFill>
                  <a:prstClr val="black"/>
                </a:solidFill>
                <a:latin typeface="Century Gothic" panose="020B0502020202020204" pitchFamily="34" charset="0"/>
                <a:cs typeface="Times New Roman" panose="02020603050405020304" pitchFamily="18" charset="0"/>
              </a:rPr>
              <a:t>Bridge between Edmond Plan and Code</a:t>
            </a:r>
          </a:p>
          <a:p>
            <a:pPr marL="285750" lvl="3" indent="-171450" algn="l" rtl="0">
              <a:lnSpc>
                <a:spcPct val="107000"/>
              </a:lnSpc>
              <a:spcBef>
                <a:spcPts val="200"/>
              </a:spcBef>
              <a:buFont typeface="Wingdings" panose="05000000000000000000" pitchFamily="2" charset="2"/>
              <a:buChar char="Ø"/>
              <a:defRPr/>
            </a:pPr>
            <a:r>
              <a:rPr lang="en-US" sz="1100" kern="100" dirty="0">
                <a:solidFill>
                  <a:prstClr val="black"/>
                </a:solidFill>
                <a:latin typeface="Century Gothic" panose="020B0502020202020204" pitchFamily="34" charset="0"/>
                <a:cs typeface="Times New Roman" panose="02020603050405020304" pitchFamily="18" charset="0"/>
              </a:rPr>
              <a:t>Guide for staff for consideration of development requests</a:t>
            </a:r>
          </a:p>
          <a:p>
            <a:pPr marL="342900" marR="0" lvl="3" indent="-228600" algn="l" defTabSz="914400" rtl="0" eaLnBrk="1" fontAlgn="auto" latinLnBrk="0" hangingPunct="1">
              <a:lnSpc>
                <a:spcPct val="107000"/>
              </a:lnSpc>
              <a:spcBef>
                <a:spcPts val="200"/>
              </a:spcBef>
              <a:spcAft>
                <a:spcPts val="0"/>
              </a:spcAft>
              <a:buClrTx/>
              <a:buSzTx/>
              <a:buFont typeface="Century Gothic" panose="020B0502020202020204" pitchFamily="34" charset="0"/>
              <a:buChar char="►"/>
              <a:tabLst/>
              <a:defRPr/>
            </a:pPr>
            <a:endParaRPr kumimoji="0" lang="en-US" sz="1100" b="1" i="0" u="sng" strike="noStrike" kern="1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endParaRPr>
          </a:p>
          <a:p>
            <a:pPr marL="114300" marR="0" lvl="3" algn="l" defTabSz="914400" rtl="0" eaLnBrk="1" fontAlgn="auto" latinLnBrk="0" hangingPunct="1">
              <a:lnSpc>
                <a:spcPct val="107000"/>
              </a:lnSpc>
              <a:spcBef>
                <a:spcPts val="200"/>
              </a:spcBef>
              <a:spcAft>
                <a:spcPts val="0"/>
              </a:spcAft>
              <a:buClrTx/>
              <a:buSzTx/>
              <a:tabLst/>
              <a:defRPr/>
            </a:pPr>
            <a:r>
              <a:rPr kumimoji="0" lang="en-US" sz="1100" b="1" i="0" u="sng" strike="noStrike" kern="1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Hybrid</a:t>
            </a:r>
          </a:p>
          <a:p>
            <a:pPr marL="285750" marR="0" lvl="3" indent="-171450" algn="l" defTabSz="914400" rtl="0" eaLnBrk="1" fontAlgn="auto" latinLnBrk="0" hangingPunct="1">
              <a:lnSpc>
                <a:spcPct val="107000"/>
              </a:lnSpc>
              <a:spcBef>
                <a:spcPts val="200"/>
              </a:spcBef>
              <a:spcAft>
                <a:spcPts val="0"/>
              </a:spcAft>
              <a:buClrTx/>
              <a:buSzTx/>
              <a:buFont typeface="Wingdings" panose="05000000000000000000" pitchFamily="2" charset="2"/>
              <a:buChar char="Ø"/>
              <a:tabLst/>
              <a:defRPr/>
            </a:pPr>
            <a:r>
              <a:rPr lang="en-US" sz="1100" kern="100" dirty="0">
                <a:solidFill>
                  <a:prstClr val="black"/>
                </a:solidFill>
                <a:latin typeface="Century Gothic" panose="020B0502020202020204" pitchFamily="34" charset="0"/>
                <a:cs typeface="Times New Roman" panose="02020603050405020304" pitchFamily="18" charset="0"/>
              </a:rPr>
              <a:t>Map is not adopted</a:t>
            </a:r>
          </a:p>
          <a:p>
            <a:pPr marL="285750" marR="0" lvl="3" indent="-171450" algn="l" defTabSz="914400" rtl="0" eaLnBrk="1" fontAlgn="auto" latinLnBrk="0" hangingPunct="1">
              <a:lnSpc>
                <a:spcPct val="107000"/>
              </a:lnSpc>
              <a:spcBef>
                <a:spcPts val="200"/>
              </a:spcBef>
              <a:spcAft>
                <a:spcPts val="0"/>
              </a:spcAft>
              <a:buClrTx/>
              <a:buSzTx/>
              <a:buFont typeface="Wingdings" panose="05000000000000000000" pitchFamily="2" charset="2"/>
              <a:buChar char="Ø"/>
              <a:tabLst/>
              <a:defRPr/>
            </a:pPr>
            <a:r>
              <a:rPr lang="en-US" sz="1100" kern="100" dirty="0">
                <a:solidFill>
                  <a:prstClr val="black"/>
                </a:solidFill>
                <a:latin typeface="Century Gothic" panose="020B0502020202020204" pitchFamily="34" charset="0"/>
                <a:cs typeface="Times New Roman" panose="02020603050405020304" pitchFamily="18" charset="0"/>
              </a:rPr>
              <a:t>Used to establish development patterns</a:t>
            </a:r>
          </a:p>
          <a:p>
            <a:pPr marL="285750" marR="0" lvl="3" indent="-171450" algn="l" defTabSz="914400" rtl="0" eaLnBrk="1" fontAlgn="auto" latinLnBrk="0" hangingPunct="1">
              <a:lnSpc>
                <a:spcPct val="107000"/>
              </a:lnSpc>
              <a:spcBef>
                <a:spcPts val="200"/>
              </a:spcBef>
              <a:spcAft>
                <a:spcPts val="0"/>
              </a:spcAft>
              <a:buClrTx/>
              <a:buSzTx/>
              <a:buFont typeface="Wingdings" panose="05000000000000000000" pitchFamily="2" charset="2"/>
              <a:buChar char="Ø"/>
              <a:tabLst/>
              <a:defRPr/>
            </a:pPr>
            <a:r>
              <a:rPr lang="en-US" sz="1100" kern="100" dirty="0">
                <a:solidFill>
                  <a:prstClr val="black"/>
                </a:solidFill>
                <a:latin typeface="Century Gothic" panose="020B0502020202020204" pitchFamily="34" charset="0"/>
                <a:cs typeface="Times New Roman" panose="02020603050405020304" pitchFamily="18" charset="0"/>
              </a:rPr>
              <a:t>Addresses setbacks, height, massing and similar site characteristics</a:t>
            </a:r>
            <a:endParaRPr kumimoji="0" lang="en-US" sz="1100" i="0" u="sng" strike="noStrike" kern="1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endParaRPr>
          </a:p>
          <a:p>
            <a:pPr marL="342900" marR="0" lvl="3" indent="-228600" algn="l" defTabSz="914400" rtl="0" eaLnBrk="1" fontAlgn="auto" latinLnBrk="0" hangingPunct="1">
              <a:lnSpc>
                <a:spcPct val="107000"/>
              </a:lnSpc>
              <a:spcBef>
                <a:spcPts val="200"/>
              </a:spcBef>
              <a:spcAft>
                <a:spcPts val="0"/>
              </a:spcAft>
              <a:buClrTx/>
              <a:buSzTx/>
              <a:buFont typeface="Century Gothic" panose="020B0502020202020204" pitchFamily="34" charset="0"/>
              <a:buChar char="►"/>
              <a:tabLst/>
              <a:defRPr/>
            </a:pPr>
            <a:endParaRPr lang="en-US" sz="1100" b="1" u="sng" kern="100" dirty="0">
              <a:solidFill>
                <a:prstClr val="black"/>
              </a:solidFill>
              <a:latin typeface="Century Gothic" panose="020B0502020202020204" pitchFamily="34" charset="0"/>
              <a:cs typeface="Times New Roman" panose="02020603050405020304" pitchFamily="18" charset="0"/>
            </a:endParaRPr>
          </a:p>
          <a:p>
            <a:pPr marL="114300" marR="0" lvl="3" algn="l" defTabSz="914400" rtl="0" eaLnBrk="1" fontAlgn="auto" latinLnBrk="0" hangingPunct="1">
              <a:lnSpc>
                <a:spcPct val="107000"/>
              </a:lnSpc>
              <a:spcBef>
                <a:spcPts val="200"/>
              </a:spcBef>
              <a:spcAft>
                <a:spcPts val="0"/>
              </a:spcAft>
              <a:buClrTx/>
              <a:buSzTx/>
              <a:tabLst/>
              <a:defRPr/>
            </a:pPr>
            <a:r>
              <a:rPr kumimoji="0" lang="en-US" sz="1100" b="1" i="0" u="sng" strike="noStrike" kern="1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Regulatory</a:t>
            </a:r>
          </a:p>
          <a:p>
            <a:pPr marL="285750" marR="0" lvl="3" indent="-171450" algn="l" defTabSz="914400" rtl="0" eaLnBrk="1" fontAlgn="auto" latinLnBrk="0" hangingPunct="1">
              <a:lnSpc>
                <a:spcPct val="107000"/>
              </a:lnSpc>
              <a:spcBef>
                <a:spcPts val="200"/>
              </a:spcBef>
              <a:spcAft>
                <a:spcPts val="0"/>
              </a:spcAft>
              <a:buClrTx/>
              <a:buSzTx/>
              <a:buFont typeface="Wingdings" panose="05000000000000000000" pitchFamily="2" charset="2"/>
              <a:buChar char="Ø"/>
              <a:tabLst/>
              <a:defRPr/>
            </a:pPr>
            <a:r>
              <a:rPr lang="en-US" sz="1100" kern="100" dirty="0">
                <a:solidFill>
                  <a:prstClr val="black"/>
                </a:solidFill>
                <a:latin typeface="Century Gothic" panose="020B0502020202020204" pitchFamily="34" charset="0"/>
                <a:cs typeface="Times New Roman" panose="02020603050405020304" pitchFamily="18" charset="0"/>
              </a:rPr>
              <a:t>Map with hard boundaries </a:t>
            </a:r>
          </a:p>
          <a:p>
            <a:pPr marL="285750" marR="0" lvl="3" indent="-171450" algn="l" defTabSz="914400" rtl="0" eaLnBrk="1" fontAlgn="auto" latinLnBrk="0" hangingPunct="1">
              <a:lnSpc>
                <a:spcPct val="107000"/>
              </a:lnSpc>
              <a:spcBef>
                <a:spcPts val="200"/>
              </a:spcBef>
              <a:spcAft>
                <a:spcPts val="0"/>
              </a:spcAft>
              <a:buClrTx/>
              <a:buSzTx/>
              <a:buFont typeface="Wingdings" panose="05000000000000000000" pitchFamily="2" charset="2"/>
              <a:buChar char="Ø"/>
              <a:tabLst/>
              <a:defRPr/>
            </a:pPr>
            <a:r>
              <a:rPr lang="en-US" sz="1100" kern="100" dirty="0">
                <a:solidFill>
                  <a:prstClr val="black"/>
                </a:solidFill>
                <a:latin typeface="Century Gothic" panose="020B0502020202020204" pitchFamily="34" charset="0"/>
                <a:cs typeface="Times New Roman" panose="02020603050405020304" pitchFamily="18" charset="0"/>
              </a:rPr>
              <a:t>Changes treated as zoning applications</a:t>
            </a:r>
          </a:p>
          <a:p>
            <a:pPr marL="285750" marR="0" lvl="3" indent="-171450" algn="l" defTabSz="914400" rtl="0" eaLnBrk="1" fontAlgn="auto" latinLnBrk="0" hangingPunct="1">
              <a:lnSpc>
                <a:spcPct val="107000"/>
              </a:lnSpc>
              <a:spcBef>
                <a:spcPts val="200"/>
              </a:spcBef>
              <a:spcAft>
                <a:spcPts val="0"/>
              </a:spcAft>
              <a:buClrTx/>
              <a:buSzTx/>
              <a:buFont typeface="Wingdings" panose="05000000000000000000" pitchFamily="2" charset="2"/>
              <a:buChar char="Ø"/>
              <a:tabLst/>
              <a:defRPr/>
            </a:pPr>
            <a:r>
              <a:rPr kumimoji="0" lang="en-US" sz="1100" i="0" u="none" strike="noStrike" kern="1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Adopted by reference and maintained like </a:t>
            </a:r>
            <a:r>
              <a:rPr kumimoji="0" lang="en-US" sz="1100" i="0" u="none" strike="noStrike" kern="100" cap="none" spc="0" normalizeH="0" baseline="0" noProof="0" dirty="0" err="1">
                <a:ln>
                  <a:noFill/>
                </a:ln>
                <a:solidFill>
                  <a:prstClr val="black"/>
                </a:solidFill>
                <a:effectLst/>
                <a:uLnTx/>
                <a:uFillTx/>
                <a:latin typeface="Century Gothic" panose="020B0502020202020204" pitchFamily="34" charset="0"/>
                <a:ea typeface="+mn-ea"/>
                <a:cs typeface="Times New Roman" panose="02020603050405020304" pitchFamily="18" charset="0"/>
              </a:rPr>
              <a:t>zoni</a:t>
            </a:r>
            <a:r>
              <a:rPr lang="en-US" sz="1100" kern="100" dirty="0">
                <a:solidFill>
                  <a:prstClr val="black"/>
                </a:solidFill>
                <a:latin typeface="Century Gothic" panose="020B0502020202020204" pitchFamily="34" charset="0"/>
                <a:cs typeface="Times New Roman" panose="02020603050405020304" pitchFamily="18" charset="0"/>
              </a:rPr>
              <a:t>ng map </a:t>
            </a:r>
          </a:p>
          <a:p>
            <a:pPr marL="285750" marR="0" lvl="3" indent="-171450" algn="l" defTabSz="914400" rtl="0" eaLnBrk="1" fontAlgn="auto" latinLnBrk="0" hangingPunct="1">
              <a:lnSpc>
                <a:spcPct val="107000"/>
              </a:lnSpc>
              <a:spcBef>
                <a:spcPts val="200"/>
              </a:spcBef>
              <a:spcAft>
                <a:spcPts val="0"/>
              </a:spcAft>
              <a:buClrTx/>
              <a:buSzTx/>
              <a:buFont typeface="Wingdings" panose="05000000000000000000" pitchFamily="2" charset="2"/>
              <a:buChar char="Ø"/>
              <a:tabLst/>
              <a:defRPr/>
            </a:pPr>
            <a:r>
              <a:rPr kumimoji="0" lang="en-US" sz="1100" i="0" u="none" strike="noStrike" kern="100" cap="none" spc="0" normalizeH="0" baseline="0" noProof="0" dirty="0">
                <a:ln>
                  <a:noFill/>
                </a:ln>
                <a:solidFill>
                  <a:prstClr val="black"/>
                </a:solidFill>
                <a:effectLst/>
                <a:uLnTx/>
                <a:uFillTx/>
                <a:latin typeface="Century Gothic" panose="020B0502020202020204" pitchFamily="34" charset="0"/>
                <a:ea typeface="+mn-ea"/>
                <a:cs typeface="Times New Roman" panose="02020603050405020304" pitchFamily="18" charset="0"/>
              </a:rPr>
              <a:t>Used by decision-makers in consideration of development applications</a:t>
            </a:r>
          </a:p>
          <a:p>
            <a:endParaRPr lang="en-US" dirty="0"/>
          </a:p>
        </p:txBody>
      </p:sp>
      <p:grpSp>
        <p:nvGrpSpPr>
          <p:cNvPr id="12" name="Group 11">
            <a:extLst>
              <a:ext uri="{FF2B5EF4-FFF2-40B4-BE49-F238E27FC236}">
                <a16:creationId xmlns:a16="http://schemas.microsoft.com/office/drawing/2014/main" id="{AC7AC8B0-9864-90F7-9CA0-7039BD244ADE}"/>
              </a:ext>
            </a:extLst>
          </p:cNvPr>
          <p:cNvGrpSpPr/>
          <p:nvPr/>
        </p:nvGrpSpPr>
        <p:grpSpPr>
          <a:xfrm>
            <a:off x="5715000" y="2286000"/>
            <a:ext cx="2286000" cy="2286000"/>
            <a:chOff x="5715000" y="2286000"/>
            <a:chExt cx="2286000" cy="2286000"/>
          </a:xfrm>
        </p:grpSpPr>
        <p:sp>
          <p:nvSpPr>
            <p:cNvPr id="6" name="Oval 5">
              <a:extLst>
                <a:ext uri="{FF2B5EF4-FFF2-40B4-BE49-F238E27FC236}">
                  <a16:creationId xmlns:a16="http://schemas.microsoft.com/office/drawing/2014/main" id="{21C14286-63D5-08E6-3AA7-F24932333101}"/>
                </a:ext>
              </a:extLst>
            </p:cNvPr>
            <p:cNvSpPr/>
            <p:nvPr/>
          </p:nvSpPr>
          <p:spPr>
            <a:xfrm>
              <a:off x="5715000" y="2286000"/>
              <a:ext cx="2286000" cy="2286000"/>
            </a:xfrm>
            <a:prstGeom prst="ellipse">
              <a:avLst/>
            </a:prstGeom>
            <a:solidFill>
              <a:srgbClr val="2E475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AE2236D-9DC6-E7F0-CB00-45DDD2000133}"/>
                </a:ext>
              </a:extLst>
            </p:cNvPr>
            <p:cNvSpPr/>
            <p:nvPr/>
          </p:nvSpPr>
          <p:spPr>
            <a:xfrm>
              <a:off x="5943600" y="2514600"/>
              <a:ext cx="1828800" cy="1828800"/>
            </a:xfrm>
            <a:prstGeom prst="ellipse">
              <a:avLst/>
            </a:prstGeom>
            <a:solidFill>
              <a:srgbClr val="8FCC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Rounded Corners 7">
            <a:extLst>
              <a:ext uri="{FF2B5EF4-FFF2-40B4-BE49-F238E27FC236}">
                <a16:creationId xmlns:a16="http://schemas.microsoft.com/office/drawing/2014/main" id="{AAAEC8A5-BB47-5F18-6B46-01058BE4EB2D}"/>
              </a:ext>
            </a:extLst>
          </p:cNvPr>
          <p:cNvSpPr/>
          <p:nvPr/>
        </p:nvSpPr>
        <p:spPr>
          <a:xfrm>
            <a:off x="6705600" y="2473199"/>
            <a:ext cx="304800" cy="1143000"/>
          </a:xfrm>
          <a:prstGeom prst="roundRect">
            <a:avLst/>
          </a:prstGeom>
          <a:solidFill>
            <a:srgbClr val="8FCCC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A924C79D-0DC0-60DE-FE57-0038280BF1C8}"/>
              </a:ext>
            </a:extLst>
          </p:cNvPr>
          <p:cNvCxnSpPr>
            <a:stCxn id="8" idx="0"/>
            <a:endCxn id="8" idx="2"/>
          </p:cNvCxnSpPr>
          <p:nvPr/>
        </p:nvCxnSpPr>
        <p:spPr>
          <a:xfrm>
            <a:off x="6858000" y="2473199"/>
            <a:ext cx="0" cy="1143000"/>
          </a:xfrm>
          <a:prstGeom prst="line">
            <a:avLst/>
          </a:prstGeom>
          <a:noFill/>
          <a:ln>
            <a:solidFill>
              <a:srgbClr val="2E47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0980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3B349-7508-36AA-BC47-EB80D0E7BB88}"/>
              </a:ext>
            </a:extLst>
          </p:cNvPr>
          <p:cNvSpPr>
            <a:spLocks noGrp="1"/>
          </p:cNvSpPr>
          <p:nvPr>
            <p:ph type="title"/>
          </p:nvPr>
        </p:nvSpPr>
        <p:spPr/>
        <p:txBody>
          <a:bodyPr/>
          <a:lstStyle/>
          <a:p>
            <a:r>
              <a:rPr lang="en-US"/>
              <a:t>Implementation Options:</a:t>
            </a:r>
          </a:p>
        </p:txBody>
      </p:sp>
      <p:grpSp>
        <p:nvGrpSpPr>
          <p:cNvPr id="12" name="Group 11">
            <a:extLst>
              <a:ext uri="{FF2B5EF4-FFF2-40B4-BE49-F238E27FC236}">
                <a16:creationId xmlns:a16="http://schemas.microsoft.com/office/drawing/2014/main" id="{AC7AC8B0-9864-90F7-9CA0-7039BD244ADE}"/>
              </a:ext>
            </a:extLst>
          </p:cNvPr>
          <p:cNvGrpSpPr/>
          <p:nvPr/>
        </p:nvGrpSpPr>
        <p:grpSpPr>
          <a:xfrm>
            <a:off x="3429000" y="2286000"/>
            <a:ext cx="2286000" cy="2286000"/>
            <a:chOff x="5715000" y="2286000"/>
            <a:chExt cx="2286000" cy="2286000"/>
          </a:xfrm>
        </p:grpSpPr>
        <p:sp>
          <p:nvSpPr>
            <p:cNvPr id="6" name="Oval 5">
              <a:extLst>
                <a:ext uri="{FF2B5EF4-FFF2-40B4-BE49-F238E27FC236}">
                  <a16:creationId xmlns:a16="http://schemas.microsoft.com/office/drawing/2014/main" id="{21C14286-63D5-08E6-3AA7-F24932333101}"/>
                </a:ext>
              </a:extLst>
            </p:cNvPr>
            <p:cNvSpPr/>
            <p:nvPr/>
          </p:nvSpPr>
          <p:spPr>
            <a:xfrm>
              <a:off x="5715000" y="2286000"/>
              <a:ext cx="2286000" cy="2286000"/>
            </a:xfrm>
            <a:prstGeom prst="ellipse">
              <a:avLst/>
            </a:prstGeom>
            <a:solidFill>
              <a:srgbClr val="2E475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AE2236D-9DC6-E7F0-CB00-45DDD2000133}"/>
                </a:ext>
              </a:extLst>
            </p:cNvPr>
            <p:cNvSpPr/>
            <p:nvPr/>
          </p:nvSpPr>
          <p:spPr>
            <a:xfrm>
              <a:off x="5943600" y="2514600"/>
              <a:ext cx="1828800" cy="1828800"/>
            </a:xfrm>
            <a:prstGeom prst="ellipse">
              <a:avLst/>
            </a:prstGeom>
            <a:solidFill>
              <a:srgbClr val="8FCC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F021DA61-5398-46FB-2874-B43B12EB466E}"/>
              </a:ext>
            </a:extLst>
          </p:cNvPr>
          <p:cNvGrpSpPr/>
          <p:nvPr/>
        </p:nvGrpSpPr>
        <p:grpSpPr>
          <a:xfrm>
            <a:off x="4419600" y="3314700"/>
            <a:ext cx="304800" cy="1143000"/>
            <a:chOff x="4419600" y="2473199"/>
            <a:chExt cx="304800" cy="1143000"/>
          </a:xfrm>
        </p:grpSpPr>
        <p:sp>
          <p:nvSpPr>
            <p:cNvPr id="8" name="Rectangle: Rounded Corners 7">
              <a:extLst>
                <a:ext uri="{FF2B5EF4-FFF2-40B4-BE49-F238E27FC236}">
                  <a16:creationId xmlns:a16="http://schemas.microsoft.com/office/drawing/2014/main" id="{AAAEC8A5-BB47-5F18-6B46-01058BE4EB2D}"/>
                </a:ext>
              </a:extLst>
            </p:cNvPr>
            <p:cNvSpPr/>
            <p:nvPr/>
          </p:nvSpPr>
          <p:spPr>
            <a:xfrm>
              <a:off x="4419600" y="2473199"/>
              <a:ext cx="304800" cy="1143000"/>
            </a:xfrm>
            <a:prstGeom prst="roundRect">
              <a:avLst/>
            </a:prstGeom>
            <a:solidFill>
              <a:srgbClr val="8FCCC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A924C79D-0DC0-60DE-FE57-0038280BF1C8}"/>
                </a:ext>
              </a:extLst>
            </p:cNvPr>
            <p:cNvCxnSpPr>
              <a:cxnSpLocks/>
              <a:stCxn id="8" idx="0"/>
              <a:endCxn id="8" idx="2"/>
            </p:cNvCxnSpPr>
            <p:nvPr/>
          </p:nvCxnSpPr>
          <p:spPr>
            <a:xfrm>
              <a:off x="4572000" y="2473199"/>
              <a:ext cx="0" cy="1143000"/>
            </a:xfrm>
            <a:prstGeom prst="line">
              <a:avLst/>
            </a:prstGeom>
            <a:noFill/>
            <a:ln>
              <a:solidFill>
                <a:srgbClr val="2E4750"/>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C44361E7-330F-AF59-945B-EEB8D3DADB17}"/>
              </a:ext>
            </a:extLst>
          </p:cNvPr>
          <p:cNvSpPr txBox="1"/>
          <p:nvPr/>
        </p:nvSpPr>
        <p:spPr>
          <a:xfrm>
            <a:off x="876301" y="3198167"/>
            <a:ext cx="3047999" cy="461665"/>
          </a:xfrm>
          <a:prstGeom prst="rect">
            <a:avLst/>
          </a:prstGeom>
          <a:noFill/>
        </p:spPr>
        <p:txBody>
          <a:bodyPr wrap="square" rtlCol="0">
            <a:spAutoFit/>
          </a:bodyPr>
          <a:lstStyle/>
          <a:p>
            <a:pPr marL="12700" marR="712470">
              <a:spcBef>
                <a:spcPts val="100"/>
              </a:spcBef>
            </a:pPr>
            <a:r>
              <a:rPr lang="en-US" sz="2400" b="1">
                <a:solidFill>
                  <a:srgbClr val="41675C"/>
                </a:solidFill>
                <a:latin typeface="Century Gothic"/>
              </a:rPr>
              <a:t>Administrative</a:t>
            </a:r>
          </a:p>
        </p:txBody>
      </p:sp>
      <p:sp>
        <p:nvSpPr>
          <p:cNvPr id="14" name="TextBox 13">
            <a:extLst>
              <a:ext uri="{FF2B5EF4-FFF2-40B4-BE49-F238E27FC236}">
                <a16:creationId xmlns:a16="http://schemas.microsoft.com/office/drawing/2014/main" id="{2E59719D-6038-1FC5-85A1-D10E1BA8F8DA}"/>
              </a:ext>
            </a:extLst>
          </p:cNvPr>
          <p:cNvSpPr txBox="1"/>
          <p:nvPr/>
        </p:nvSpPr>
        <p:spPr>
          <a:xfrm>
            <a:off x="3924300" y="1710035"/>
            <a:ext cx="1905000" cy="461665"/>
          </a:xfrm>
          <a:prstGeom prst="rect">
            <a:avLst/>
          </a:prstGeom>
          <a:noFill/>
        </p:spPr>
        <p:txBody>
          <a:bodyPr wrap="square" rtlCol="0">
            <a:spAutoFit/>
          </a:bodyPr>
          <a:lstStyle/>
          <a:p>
            <a:pPr marL="12700" marR="712470">
              <a:spcBef>
                <a:spcPts val="100"/>
              </a:spcBef>
            </a:pPr>
            <a:r>
              <a:rPr lang="en-US" sz="2400" b="1">
                <a:solidFill>
                  <a:srgbClr val="41675C"/>
                </a:solidFill>
                <a:latin typeface="Century Gothic"/>
              </a:rPr>
              <a:t>Hybrid</a:t>
            </a:r>
          </a:p>
        </p:txBody>
      </p:sp>
      <p:sp>
        <p:nvSpPr>
          <p:cNvPr id="15" name="TextBox 14">
            <a:extLst>
              <a:ext uri="{FF2B5EF4-FFF2-40B4-BE49-F238E27FC236}">
                <a16:creationId xmlns:a16="http://schemas.microsoft.com/office/drawing/2014/main" id="{DA5262EE-E3B5-1B30-C5F1-5F1751ADE128}"/>
              </a:ext>
            </a:extLst>
          </p:cNvPr>
          <p:cNvSpPr txBox="1"/>
          <p:nvPr/>
        </p:nvSpPr>
        <p:spPr>
          <a:xfrm>
            <a:off x="6002020" y="3198167"/>
            <a:ext cx="3047999" cy="461665"/>
          </a:xfrm>
          <a:prstGeom prst="rect">
            <a:avLst/>
          </a:prstGeom>
          <a:noFill/>
        </p:spPr>
        <p:txBody>
          <a:bodyPr wrap="square" rtlCol="0">
            <a:spAutoFit/>
          </a:bodyPr>
          <a:lstStyle/>
          <a:p>
            <a:pPr marL="12700" marR="712470">
              <a:spcBef>
                <a:spcPts val="100"/>
              </a:spcBef>
            </a:pPr>
            <a:r>
              <a:rPr lang="en-US" sz="2400" b="1">
                <a:solidFill>
                  <a:srgbClr val="41675C"/>
                </a:solidFill>
                <a:latin typeface="Century Gothic"/>
              </a:rPr>
              <a:t>Regulatory</a:t>
            </a:r>
          </a:p>
        </p:txBody>
      </p:sp>
    </p:spTree>
    <p:extLst>
      <p:ext uri="{BB962C8B-B14F-4D97-AF65-F5344CB8AC3E}">
        <p14:creationId xmlns:p14="http://schemas.microsoft.com/office/powerpoint/2010/main" val="890019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3B349-7508-36AA-BC47-EB80D0E7BB88}"/>
              </a:ext>
            </a:extLst>
          </p:cNvPr>
          <p:cNvSpPr>
            <a:spLocks noGrp="1"/>
          </p:cNvSpPr>
          <p:nvPr>
            <p:ph type="title"/>
          </p:nvPr>
        </p:nvSpPr>
        <p:spPr/>
        <p:txBody>
          <a:bodyPr/>
          <a:lstStyle/>
          <a:p>
            <a:r>
              <a:rPr lang="en-US"/>
              <a:t>Implementation Options:</a:t>
            </a:r>
          </a:p>
        </p:txBody>
      </p:sp>
      <p:sp>
        <p:nvSpPr>
          <p:cNvPr id="3" name="Content Placeholder 2">
            <a:extLst>
              <a:ext uri="{FF2B5EF4-FFF2-40B4-BE49-F238E27FC236}">
                <a16:creationId xmlns:a16="http://schemas.microsoft.com/office/drawing/2014/main" id="{E35F668E-98EB-B67B-68FE-E8FCC569F2DC}"/>
              </a:ext>
            </a:extLst>
          </p:cNvPr>
          <p:cNvSpPr>
            <a:spLocks noGrp="1"/>
          </p:cNvSpPr>
          <p:nvPr>
            <p:ph sz="half" idx="2"/>
          </p:nvPr>
        </p:nvSpPr>
        <p:spPr>
          <a:xfrm>
            <a:off x="457200" y="1577340"/>
            <a:ext cx="3977640" cy="1509388"/>
          </a:xfrm>
        </p:spPr>
        <p:txBody>
          <a:bodyPr/>
          <a:lstStyle/>
          <a:p>
            <a:pPr marL="342900" lvl="3" indent="-228600" algn="l" rtl="0">
              <a:lnSpc>
                <a:spcPct val="107000"/>
              </a:lnSpc>
              <a:spcBef>
                <a:spcPts val="200"/>
              </a:spcBef>
              <a:buFont typeface="Century Gothic" panose="020B0502020202020204" pitchFamily="34" charset="0"/>
              <a:buChar char="►"/>
              <a:defRPr/>
            </a:pPr>
            <a:r>
              <a:rPr lang="en-US" b="1" kern="100" dirty="0">
                <a:solidFill>
                  <a:schemeClr val="tx1"/>
                </a:solidFill>
                <a:latin typeface="Century Gothic" panose="020B0502020202020204" pitchFamily="34" charset="0"/>
                <a:cs typeface="Times New Roman" panose="02020603050405020304" pitchFamily="18" charset="0"/>
              </a:rPr>
              <a:t>Map is not adopted</a:t>
            </a:r>
          </a:p>
          <a:p>
            <a:pPr marL="342900" lvl="3" indent="-228600" algn="l" rtl="0">
              <a:lnSpc>
                <a:spcPct val="107000"/>
              </a:lnSpc>
              <a:spcBef>
                <a:spcPts val="200"/>
              </a:spcBef>
              <a:buFont typeface="Century Gothic" panose="020B0502020202020204" pitchFamily="34" charset="0"/>
              <a:buChar char="►"/>
              <a:defRPr/>
            </a:pPr>
            <a:r>
              <a:rPr lang="en-US" b="1" kern="100" dirty="0">
                <a:solidFill>
                  <a:schemeClr val="tx1"/>
                </a:solidFill>
                <a:latin typeface="Century Gothic" panose="020B0502020202020204" pitchFamily="34" charset="0"/>
                <a:cs typeface="Times New Roman" panose="02020603050405020304" pitchFamily="18" charset="0"/>
              </a:rPr>
              <a:t>Bridge between Edmond Plan and Code</a:t>
            </a:r>
          </a:p>
          <a:p>
            <a:pPr marL="342900" lvl="3" indent="-228600" algn="l" rtl="0">
              <a:lnSpc>
                <a:spcPct val="107000"/>
              </a:lnSpc>
              <a:spcBef>
                <a:spcPts val="200"/>
              </a:spcBef>
              <a:buFont typeface="Century Gothic" panose="020B0502020202020204" pitchFamily="34" charset="0"/>
              <a:buChar char="►"/>
              <a:defRPr/>
            </a:pPr>
            <a:r>
              <a:rPr lang="en-US" b="1" kern="100" dirty="0">
                <a:solidFill>
                  <a:schemeClr val="tx1"/>
                </a:solidFill>
                <a:latin typeface="Century Gothic" panose="020B0502020202020204" pitchFamily="34" charset="0"/>
                <a:cs typeface="Times New Roman" panose="02020603050405020304" pitchFamily="18" charset="0"/>
              </a:rPr>
              <a:t>Guide for staff for consideration of development requests</a:t>
            </a:r>
          </a:p>
        </p:txBody>
      </p:sp>
      <p:grpSp>
        <p:nvGrpSpPr>
          <p:cNvPr id="7" name="Group 6">
            <a:extLst>
              <a:ext uri="{FF2B5EF4-FFF2-40B4-BE49-F238E27FC236}">
                <a16:creationId xmlns:a16="http://schemas.microsoft.com/office/drawing/2014/main" id="{4AAC0C58-5BF1-CA83-E8B4-A8D88D07DFD7}"/>
              </a:ext>
            </a:extLst>
          </p:cNvPr>
          <p:cNvGrpSpPr/>
          <p:nvPr/>
        </p:nvGrpSpPr>
        <p:grpSpPr>
          <a:xfrm>
            <a:off x="4859020" y="3200400"/>
            <a:ext cx="2286000" cy="2286000"/>
            <a:chOff x="5715000" y="2286000"/>
            <a:chExt cx="2286000" cy="2286000"/>
          </a:xfrm>
        </p:grpSpPr>
        <p:sp>
          <p:nvSpPr>
            <p:cNvPr id="9" name="Oval 8">
              <a:extLst>
                <a:ext uri="{FF2B5EF4-FFF2-40B4-BE49-F238E27FC236}">
                  <a16:creationId xmlns:a16="http://schemas.microsoft.com/office/drawing/2014/main" id="{5759DADC-B45F-1532-CE35-40D10A74288F}"/>
                </a:ext>
              </a:extLst>
            </p:cNvPr>
            <p:cNvSpPr/>
            <p:nvPr/>
          </p:nvSpPr>
          <p:spPr>
            <a:xfrm>
              <a:off x="5715000" y="2286000"/>
              <a:ext cx="2286000" cy="2286000"/>
            </a:xfrm>
            <a:prstGeom prst="ellipse">
              <a:avLst/>
            </a:prstGeom>
            <a:solidFill>
              <a:srgbClr val="2E475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D56A829-3E0F-7DF0-9410-8825DA162641}"/>
                </a:ext>
              </a:extLst>
            </p:cNvPr>
            <p:cNvSpPr/>
            <p:nvPr/>
          </p:nvSpPr>
          <p:spPr>
            <a:xfrm>
              <a:off x="5943600" y="2514600"/>
              <a:ext cx="1828800" cy="1828800"/>
            </a:xfrm>
            <a:prstGeom prst="ellipse">
              <a:avLst/>
            </a:prstGeom>
            <a:solidFill>
              <a:srgbClr val="8FCC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15546D41-E3F5-999D-19D8-A467319C02E9}"/>
              </a:ext>
            </a:extLst>
          </p:cNvPr>
          <p:cNvGrpSpPr/>
          <p:nvPr/>
        </p:nvGrpSpPr>
        <p:grpSpPr>
          <a:xfrm rot="5400000">
            <a:off x="5430520" y="3771899"/>
            <a:ext cx="304800" cy="1143000"/>
            <a:chOff x="4419600" y="2473199"/>
            <a:chExt cx="304800" cy="1143000"/>
          </a:xfrm>
        </p:grpSpPr>
        <p:sp>
          <p:nvSpPr>
            <p:cNvPr id="13" name="Rectangle: Rounded Corners 12">
              <a:extLst>
                <a:ext uri="{FF2B5EF4-FFF2-40B4-BE49-F238E27FC236}">
                  <a16:creationId xmlns:a16="http://schemas.microsoft.com/office/drawing/2014/main" id="{DD92C680-B397-ABC7-5627-C2C272F74861}"/>
                </a:ext>
              </a:extLst>
            </p:cNvPr>
            <p:cNvSpPr/>
            <p:nvPr/>
          </p:nvSpPr>
          <p:spPr>
            <a:xfrm>
              <a:off x="4419600" y="2473199"/>
              <a:ext cx="304800" cy="1143000"/>
            </a:xfrm>
            <a:prstGeom prst="roundRect">
              <a:avLst/>
            </a:prstGeom>
            <a:solidFill>
              <a:srgbClr val="8FCCC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27D13E56-1F9D-94D7-000D-9C653370ED63}"/>
                </a:ext>
              </a:extLst>
            </p:cNvPr>
            <p:cNvCxnSpPr>
              <a:cxnSpLocks/>
              <a:stCxn id="13" idx="0"/>
              <a:endCxn id="13" idx="2"/>
            </p:cNvCxnSpPr>
            <p:nvPr/>
          </p:nvCxnSpPr>
          <p:spPr>
            <a:xfrm>
              <a:off x="4572000" y="2473199"/>
              <a:ext cx="0" cy="1143000"/>
            </a:xfrm>
            <a:prstGeom prst="line">
              <a:avLst/>
            </a:prstGeom>
            <a:noFill/>
            <a:ln>
              <a:solidFill>
                <a:srgbClr val="2E475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5F947A61-BF4D-15E5-4FFB-DCF146D853B1}"/>
              </a:ext>
            </a:extLst>
          </p:cNvPr>
          <p:cNvSpPr txBox="1"/>
          <p:nvPr/>
        </p:nvSpPr>
        <p:spPr>
          <a:xfrm>
            <a:off x="2306321" y="4112567"/>
            <a:ext cx="3047999" cy="461665"/>
          </a:xfrm>
          <a:prstGeom prst="rect">
            <a:avLst/>
          </a:prstGeom>
          <a:noFill/>
        </p:spPr>
        <p:txBody>
          <a:bodyPr wrap="square" rtlCol="0">
            <a:spAutoFit/>
          </a:bodyPr>
          <a:lstStyle/>
          <a:p>
            <a:pPr marL="12700" marR="712470">
              <a:spcBef>
                <a:spcPts val="100"/>
              </a:spcBef>
            </a:pPr>
            <a:r>
              <a:rPr lang="en-US" sz="2400" b="1">
                <a:solidFill>
                  <a:srgbClr val="41675C"/>
                </a:solidFill>
                <a:latin typeface="Century Gothic"/>
              </a:rPr>
              <a:t>Administrative</a:t>
            </a:r>
          </a:p>
        </p:txBody>
      </p:sp>
      <p:sp>
        <p:nvSpPr>
          <p:cNvPr id="16" name="TextBox 15">
            <a:extLst>
              <a:ext uri="{FF2B5EF4-FFF2-40B4-BE49-F238E27FC236}">
                <a16:creationId xmlns:a16="http://schemas.microsoft.com/office/drawing/2014/main" id="{F621D74A-2D6A-5A7F-DB5B-F8A67F095609}"/>
              </a:ext>
            </a:extLst>
          </p:cNvPr>
          <p:cNvSpPr txBox="1"/>
          <p:nvPr/>
        </p:nvSpPr>
        <p:spPr>
          <a:xfrm>
            <a:off x="5354320" y="2624435"/>
            <a:ext cx="1905000" cy="461665"/>
          </a:xfrm>
          <a:prstGeom prst="rect">
            <a:avLst/>
          </a:prstGeom>
          <a:noFill/>
        </p:spPr>
        <p:txBody>
          <a:bodyPr wrap="square" rtlCol="0">
            <a:spAutoFit/>
          </a:bodyPr>
          <a:lstStyle/>
          <a:p>
            <a:pPr marL="12700" marR="712470">
              <a:spcBef>
                <a:spcPts val="100"/>
              </a:spcBef>
            </a:pPr>
            <a:r>
              <a:rPr lang="en-US" sz="2400" b="1">
                <a:solidFill>
                  <a:schemeClr val="bg1">
                    <a:lumMod val="75000"/>
                  </a:schemeClr>
                </a:solidFill>
                <a:latin typeface="Century Gothic"/>
              </a:rPr>
              <a:t>Hybrid</a:t>
            </a:r>
          </a:p>
        </p:txBody>
      </p:sp>
      <p:sp>
        <p:nvSpPr>
          <p:cNvPr id="17" name="TextBox 16">
            <a:extLst>
              <a:ext uri="{FF2B5EF4-FFF2-40B4-BE49-F238E27FC236}">
                <a16:creationId xmlns:a16="http://schemas.microsoft.com/office/drawing/2014/main" id="{C5D04ACE-E8FE-BF7B-4F14-2369E2E4FCB8}"/>
              </a:ext>
            </a:extLst>
          </p:cNvPr>
          <p:cNvSpPr txBox="1"/>
          <p:nvPr/>
        </p:nvSpPr>
        <p:spPr>
          <a:xfrm>
            <a:off x="7432040" y="4112567"/>
            <a:ext cx="3047999" cy="461665"/>
          </a:xfrm>
          <a:prstGeom prst="rect">
            <a:avLst/>
          </a:prstGeom>
          <a:noFill/>
        </p:spPr>
        <p:txBody>
          <a:bodyPr wrap="square" rtlCol="0">
            <a:spAutoFit/>
          </a:bodyPr>
          <a:lstStyle/>
          <a:p>
            <a:pPr marL="12700" marR="712470">
              <a:spcBef>
                <a:spcPts val="100"/>
              </a:spcBef>
            </a:pPr>
            <a:r>
              <a:rPr lang="en-US" sz="2400" b="1">
                <a:solidFill>
                  <a:schemeClr val="bg1">
                    <a:lumMod val="75000"/>
                  </a:schemeClr>
                </a:solidFill>
                <a:latin typeface="Century Gothic"/>
              </a:rPr>
              <a:t>Regulatory</a:t>
            </a:r>
          </a:p>
        </p:txBody>
      </p:sp>
    </p:spTree>
    <p:extLst>
      <p:ext uri="{BB962C8B-B14F-4D97-AF65-F5344CB8AC3E}">
        <p14:creationId xmlns:p14="http://schemas.microsoft.com/office/powerpoint/2010/main" val="4069356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3B349-7508-36AA-BC47-EB80D0E7BB88}"/>
              </a:ext>
            </a:extLst>
          </p:cNvPr>
          <p:cNvSpPr>
            <a:spLocks noGrp="1"/>
          </p:cNvSpPr>
          <p:nvPr>
            <p:ph type="title"/>
          </p:nvPr>
        </p:nvSpPr>
        <p:spPr/>
        <p:txBody>
          <a:bodyPr/>
          <a:lstStyle/>
          <a:p>
            <a:r>
              <a:rPr lang="en-US"/>
              <a:t>Implementation Options:</a:t>
            </a:r>
          </a:p>
        </p:txBody>
      </p:sp>
      <p:sp>
        <p:nvSpPr>
          <p:cNvPr id="3" name="Content Placeholder 2">
            <a:extLst>
              <a:ext uri="{FF2B5EF4-FFF2-40B4-BE49-F238E27FC236}">
                <a16:creationId xmlns:a16="http://schemas.microsoft.com/office/drawing/2014/main" id="{E35F668E-98EB-B67B-68FE-E8FCC569F2DC}"/>
              </a:ext>
            </a:extLst>
          </p:cNvPr>
          <p:cNvSpPr>
            <a:spLocks noGrp="1"/>
          </p:cNvSpPr>
          <p:nvPr>
            <p:ph sz="half" idx="2"/>
          </p:nvPr>
        </p:nvSpPr>
        <p:spPr>
          <a:xfrm>
            <a:off x="457200" y="1577340"/>
            <a:ext cx="3977640" cy="1806648"/>
          </a:xfrm>
        </p:spPr>
        <p:txBody>
          <a:bodyPr/>
          <a:lstStyle/>
          <a:p>
            <a:pPr marL="342900" lvl="3" indent="-228600" algn="l" rtl="0">
              <a:lnSpc>
                <a:spcPct val="107000"/>
              </a:lnSpc>
              <a:spcBef>
                <a:spcPts val="200"/>
              </a:spcBef>
              <a:buFont typeface="Century Gothic" panose="020B0502020202020204" pitchFamily="34" charset="0"/>
              <a:buChar char="►"/>
              <a:defRPr/>
            </a:pPr>
            <a:r>
              <a:rPr lang="en-US" b="1" kern="100">
                <a:solidFill>
                  <a:schemeClr val="tx1"/>
                </a:solidFill>
                <a:latin typeface="Century Gothic" panose="020B0502020202020204" pitchFamily="34" charset="0"/>
                <a:cs typeface="Times New Roman" panose="02020603050405020304" pitchFamily="18" charset="0"/>
              </a:rPr>
              <a:t>Map is not adopted</a:t>
            </a:r>
          </a:p>
          <a:p>
            <a:pPr marL="342900" lvl="3" indent="-228600" algn="l" rtl="0">
              <a:lnSpc>
                <a:spcPct val="107000"/>
              </a:lnSpc>
              <a:spcBef>
                <a:spcPts val="200"/>
              </a:spcBef>
              <a:buFont typeface="Century Gothic" panose="020B0502020202020204" pitchFamily="34" charset="0"/>
              <a:buChar char="►"/>
              <a:defRPr/>
            </a:pPr>
            <a:r>
              <a:rPr lang="en-US" b="1" kern="100">
                <a:solidFill>
                  <a:schemeClr val="tx1"/>
                </a:solidFill>
                <a:latin typeface="Century Gothic" panose="020B0502020202020204" pitchFamily="34" charset="0"/>
                <a:cs typeface="Times New Roman" panose="02020603050405020304" pitchFamily="18" charset="0"/>
              </a:rPr>
              <a:t>Used to establish development patterns</a:t>
            </a:r>
          </a:p>
          <a:p>
            <a:pPr marL="342900" lvl="3" indent="-228600" algn="l" rtl="0">
              <a:lnSpc>
                <a:spcPct val="107000"/>
              </a:lnSpc>
              <a:spcBef>
                <a:spcPts val="200"/>
              </a:spcBef>
              <a:buFont typeface="Century Gothic" panose="020B0502020202020204" pitchFamily="34" charset="0"/>
              <a:buChar char="►"/>
              <a:defRPr/>
            </a:pPr>
            <a:r>
              <a:rPr lang="en-US" b="1" kern="100">
                <a:solidFill>
                  <a:schemeClr val="tx1"/>
                </a:solidFill>
                <a:latin typeface="Century Gothic" panose="020B0502020202020204" pitchFamily="34" charset="0"/>
                <a:cs typeface="Times New Roman" panose="02020603050405020304" pitchFamily="18" charset="0"/>
              </a:rPr>
              <a:t>Addresses setbacks, height, massing and similar site characteristics</a:t>
            </a:r>
          </a:p>
        </p:txBody>
      </p:sp>
      <p:grpSp>
        <p:nvGrpSpPr>
          <p:cNvPr id="18" name="Group 17">
            <a:extLst>
              <a:ext uri="{FF2B5EF4-FFF2-40B4-BE49-F238E27FC236}">
                <a16:creationId xmlns:a16="http://schemas.microsoft.com/office/drawing/2014/main" id="{7396CB45-D4AE-D1CD-758C-2FA26D3032EE}"/>
              </a:ext>
            </a:extLst>
          </p:cNvPr>
          <p:cNvGrpSpPr/>
          <p:nvPr/>
        </p:nvGrpSpPr>
        <p:grpSpPr>
          <a:xfrm>
            <a:off x="4859020" y="3200400"/>
            <a:ext cx="2286000" cy="2286000"/>
            <a:chOff x="5715000" y="2286000"/>
            <a:chExt cx="2286000" cy="2286000"/>
          </a:xfrm>
        </p:grpSpPr>
        <p:sp>
          <p:nvSpPr>
            <p:cNvPr id="19" name="Oval 18">
              <a:extLst>
                <a:ext uri="{FF2B5EF4-FFF2-40B4-BE49-F238E27FC236}">
                  <a16:creationId xmlns:a16="http://schemas.microsoft.com/office/drawing/2014/main" id="{98D9D3EC-FF16-96B6-FE64-27113A1E26B0}"/>
                </a:ext>
              </a:extLst>
            </p:cNvPr>
            <p:cNvSpPr/>
            <p:nvPr/>
          </p:nvSpPr>
          <p:spPr>
            <a:xfrm>
              <a:off x="5715000" y="2286000"/>
              <a:ext cx="2286000" cy="2286000"/>
            </a:xfrm>
            <a:prstGeom prst="ellipse">
              <a:avLst/>
            </a:prstGeom>
            <a:solidFill>
              <a:srgbClr val="2E475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E428DE4-154E-E69E-4BCC-1B9061862AFB}"/>
                </a:ext>
              </a:extLst>
            </p:cNvPr>
            <p:cNvSpPr/>
            <p:nvPr/>
          </p:nvSpPr>
          <p:spPr>
            <a:xfrm>
              <a:off x="5943600" y="2514600"/>
              <a:ext cx="1828800" cy="1828800"/>
            </a:xfrm>
            <a:prstGeom prst="ellipse">
              <a:avLst/>
            </a:prstGeom>
            <a:solidFill>
              <a:srgbClr val="8FCC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F4421C2D-78EC-5921-298F-DB6830599476}"/>
              </a:ext>
            </a:extLst>
          </p:cNvPr>
          <p:cNvGrpSpPr/>
          <p:nvPr/>
        </p:nvGrpSpPr>
        <p:grpSpPr>
          <a:xfrm>
            <a:off x="5849620" y="3383091"/>
            <a:ext cx="304800" cy="1143000"/>
            <a:chOff x="4419600" y="2473199"/>
            <a:chExt cx="304800" cy="1143000"/>
          </a:xfrm>
        </p:grpSpPr>
        <p:sp>
          <p:nvSpPr>
            <p:cNvPr id="22" name="Rectangle: Rounded Corners 21">
              <a:extLst>
                <a:ext uri="{FF2B5EF4-FFF2-40B4-BE49-F238E27FC236}">
                  <a16:creationId xmlns:a16="http://schemas.microsoft.com/office/drawing/2014/main" id="{63572158-F552-5A05-50BB-07C20A162BD6}"/>
                </a:ext>
              </a:extLst>
            </p:cNvPr>
            <p:cNvSpPr/>
            <p:nvPr/>
          </p:nvSpPr>
          <p:spPr>
            <a:xfrm>
              <a:off x="4419600" y="2473199"/>
              <a:ext cx="304800" cy="1143000"/>
            </a:xfrm>
            <a:prstGeom prst="roundRect">
              <a:avLst/>
            </a:prstGeom>
            <a:solidFill>
              <a:srgbClr val="8FCCC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358A6894-E848-58E2-2D45-9B601F7BA813}"/>
                </a:ext>
              </a:extLst>
            </p:cNvPr>
            <p:cNvCxnSpPr>
              <a:cxnSpLocks/>
              <a:stCxn id="22" idx="0"/>
              <a:endCxn id="22" idx="2"/>
            </p:cNvCxnSpPr>
            <p:nvPr/>
          </p:nvCxnSpPr>
          <p:spPr>
            <a:xfrm>
              <a:off x="4572000" y="2473199"/>
              <a:ext cx="0" cy="1143000"/>
            </a:xfrm>
            <a:prstGeom prst="line">
              <a:avLst/>
            </a:prstGeom>
            <a:noFill/>
            <a:ln>
              <a:solidFill>
                <a:srgbClr val="2E4750"/>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4C70F3A6-C868-E24B-FB59-49DD720B6345}"/>
              </a:ext>
            </a:extLst>
          </p:cNvPr>
          <p:cNvSpPr txBox="1"/>
          <p:nvPr/>
        </p:nvSpPr>
        <p:spPr>
          <a:xfrm>
            <a:off x="2306321" y="4112567"/>
            <a:ext cx="3047999" cy="461665"/>
          </a:xfrm>
          <a:prstGeom prst="rect">
            <a:avLst/>
          </a:prstGeom>
          <a:noFill/>
        </p:spPr>
        <p:txBody>
          <a:bodyPr wrap="square" rtlCol="0">
            <a:spAutoFit/>
          </a:bodyPr>
          <a:lstStyle/>
          <a:p>
            <a:pPr marL="12700" marR="712470">
              <a:spcBef>
                <a:spcPts val="100"/>
              </a:spcBef>
            </a:pPr>
            <a:r>
              <a:rPr lang="en-US" sz="2400" b="1">
                <a:solidFill>
                  <a:schemeClr val="bg1">
                    <a:lumMod val="75000"/>
                  </a:schemeClr>
                </a:solidFill>
                <a:latin typeface="Century Gothic"/>
              </a:rPr>
              <a:t>Administrative</a:t>
            </a:r>
          </a:p>
        </p:txBody>
      </p:sp>
      <p:sp>
        <p:nvSpPr>
          <p:cNvPr id="25" name="TextBox 24">
            <a:extLst>
              <a:ext uri="{FF2B5EF4-FFF2-40B4-BE49-F238E27FC236}">
                <a16:creationId xmlns:a16="http://schemas.microsoft.com/office/drawing/2014/main" id="{3B07933D-0108-10A8-135A-6CB00DCE9A12}"/>
              </a:ext>
            </a:extLst>
          </p:cNvPr>
          <p:cNvSpPr txBox="1"/>
          <p:nvPr/>
        </p:nvSpPr>
        <p:spPr>
          <a:xfrm>
            <a:off x="5354320" y="2624435"/>
            <a:ext cx="1905000" cy="461665"/>
          </a:xfrm>
          <a:prstGeom prst="rect">
            <a:avLst/>
          </a:prstGeom>
          <a:noFill/>
        </p:spPr>
        <p:txBody>
          <a:bodyPr wrap="square" rtlCol="0">
            <a:spAutoFit/>
          </a:bodyPr>
          <a:lstStyle/>
          <a:p>
            <a:pPr marL="12700" marR="712470">
              <a:spcBef>
                <a:spcPts val="100"/>
              </a:spcBef>
            </a:pPr>
            <a:r>
              <a:rPr lang="en-US" sz="2400" b="1">
                <a:solidFill>
                  <a:srgbClr val="41675C"/>
                </a:solidFill>
                <a:latin typeface="Century Gothic"/>
              </a:rPr>
              <a:t>Hybrid</a:t>
            </a:r>
          </a:p>
        </p:txBody>
      </p:sp>
      <p:sp>
        <p:nvSpPr>
          <p:cNvPr id="26" name="TextBox 25">
            <a:extLst>
              <a:ext uri="{FF2B5EF4-FFF2-40B4-BE49-F238E27FC236}">
                <a16:creationId xmlns:a16="http://schemas.microsoft.com/office/drawing/2014/main" id="{899F4062-1C85-4AA3-28CF-B5C3581D4AE0}"/>
              </a:ext>
            </a:extLst>
          </p:cNvPr>
          <p:cNvSpPr txBox="1"/>
          <p:nvPr/>
        </p:nvSpPr>
        <p:spPr>
          <a:xfrm>
            <a:off x="7432040" y="4112567"/>
            <a:ext cx="3047999" cy="461665"/>
          </a:xfrm>
          <a:prstGeom prst="rect">
            <a:avLst/>
          </a:prstGeom>
          <a:noFill/>
        </p:spPr>
        <p:txBody>
          <a:bodyPr wrap="square" rtlCol="0">
            <a:spAutoFit/>
          </a:bodyPr>
          <a:lstStyle/>
          <a:p>
            <a:pPr marL="12700" marR="712470">
              <a:spcBef>
                <a:spcPts val="100"/>
              </a:spcBef>
            </a:pPr>
            <a:r>
              <a:rPr lang="en-US" sz="2400" b="1">
                <a:solidFill>
                  <a:schemeClr val="bg1">
                    <a:lumMod val="75000"/>
                  </a:schemeClr>
                </a:solidFill>
                <a:latin typeface="Century Gothic"/>
              </a:rPr>
              <a:t>Regulatory</a:t>
            </a:r>
          </a:p>
        </p:txBody>
      </p:sp>
    </p:spTree>
    <p:extLst>
      <p:ext uri="{BB962C8B-B14F-4D97-AF65-F5344CB8AC3E}">
        <p14:creationId xmlns:p14="http://schemas.microsoft.com/office/powerpoint/2010/main" val="2003945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3B349-7508-36AA-BC47-EB80D0E7BB88}"/>
              </a:ext>
            </a:extLst>
          </p:cNvPr>
          <p:cNvSpPr>
            <a:spLocks noGrp="1"/>
          </p:cNvSpPr>
          <p:nvPr>
            <p:ph type="title"/>
          </p:nvPr>
        </p:nvSpPr>
        <p:spPr/>
        <p:txBody>
          <a:bodyPr/>
          <a:lstStyle/>
          <a:p>
            <a:r>
              <a:rPr lang="en-US"/>
              <a:t>Implementation Options:</a:t>
            </a:r>
          </a:p>
        </p:txBody>
      </p:sp>
      <p:sp>
        <p:nvSpPr>
          <p:cNvPr id="3" name="Content Placeholder 2">
            <a:extLst>
              <a:ext uri="{FF2B5EF4-FFF2-40B4-BE49-F238E27FC236}">
                <a16:creationId xmlns:a16="http://schemas.microsoft.com/office/drawing/2014/main" id="{E35F668E-98EB-B67B-68FE-E8FCC569F2DC}"/>
              </a:ext>
            </a:extLst>
          </p:cNvPr>
          <p:cNvSpPr>
            <a:spLocks noGrp="1"/>
          </p:cNvSpPr>
          <p:nvPr>
            <p:ph sz="half" idx="2"/>
          </p:nvPr>
        </p:nvSpPr>
        <p:spPr>
          <a:xfrm>
            <a:off x="457200" y="1577340"/>
            <a:ext cx="3977640" cy="2424125"/>
          </a:xfrm>
        </p:spPr>
        <p:txBody>
          <a:bodyPr/>
          <a:lstStyle/>
          <a:p>
            <a:pPr marL="342900" lvl="3" indent="-228600" algn="l" rtl="0">
              <a:lnSpc>
                <a:spcPct val="107000"/>
              </a:lnSpc>
              <a:spcBef>
                <a:spcPts val="200"/>
              </a:spcBef>
              <a:buFont typeface="Century Gothic" panose="020B0502020202020204" pitchFamily="34" charset="0"/>
              <a:buChar char="►"/>
              <a:defRPr/>
            </a:pPr>
            <a:r>
              <a:rPr lang="en-US" b="1" kern="100">
                <a:solidFill>
                  <a:schemeClr val="tx1"/>
                </a:solidFill>
                <a:latin typeface="Century Gothic" panose="020B0502020202020204" pitchFamily="34" charset="0"/>
                <a:cs typeface="Times New Roman" panose="02020603050405020304" pitchFamily="18" charset="0"/>
              </a:rPr>
              <a:t>Map with hard boundaries </a:t>
            </a:r>
          </a:p>
          <a:p>
            <a:pPr marL="342900" lvl="3" indent="-228600" algn="l" rtl="0">
              <a:lnSpc>
                <a:spcPct val="107000"/>
              </a:lnSpc>
              <a:spcBef>
                <a:spcPts val="200"/>
              </a:spcBef>
              <a:buFont typeface="Century Gothic" panose="020B0502020202020204" pitchFamily="34" charset="0"/>
              <a:buChar char="►"/>
              <a:defRPr/>
            </a:pPr>
            <a:r>
              <a:rPr lang="en-US" b="1" kern="100">
                <a:solidFill>
                  <a:schemeClr val="tx1"/>
                </a:solidFill>
                <a:latin typeface="Century Gothic" panose="020B0502020202020204" pitchFamily="34" charset="0"/>
                <a:cs typeface="Times New Roman" panose="02020603050405020304" pitchFamily="18" charset="0"/>
              </a:rPr>
              <a:t>Changes treated as zoning applications</a:t>
            </a:r>
          </a:p>
          <a:p>
            <a:pPr marL="342900" lvl="3" indent="-228600" algn="l" rtl="0">
              <a:lnSpc>
                <a:spcPct val="107000"/>
              </a:lnSpc>
              <a:spcBef>
                <a:spcPts val="200"/>
              </a:spcBef>
              <a:buFont typeface="Century Gothic" panose="020B0502020202020204" pitchFamily="34" charset="0"/>
              <a:buChar char="►"/>
              <a:defRPr/>
            </a:pPr>
            <a:r>
              <a:rPr lang="en-US" b="1" kern="100">
                <a:solidFill>
                  <a:schemeClr val="tx1"/>
                </a:solidFill>
                <a:latin typeface="Century Gothic" panose="020B0502020202020204" pitchFamily="34" charset="0"/>
                <a:cs typeface="Times New Roman" panose="02020603050405020304" pitchFamily="18" charset="0"/>
              </a:rPr>
              <a:t>Adopted by reference and maintained like zoning map </a:t>
            </a:r>
          </a:p>
          <a:p>
            <a:pPr marL="342900" lvl="3" indent="-228600" algn="l" rtl="0">
              <a:lnSpc>
                <a:spcPct val="107000"/>
              </a:lnSpc>
              <a:spcBef>
                <a:spcPts val="200"/>
              </a:spcBef>
              <a:buFont typeface="Century Gothic" panose="020B0502020202020204" pitchFamily="34" charset="0"/>
              <a:buChar char="►"/>
              <a:defRPr/>
            </a:pPr>
            <a:r>
              <a:rPr lang="en-US" b="1" kern="100">
                <a:solidFill>
                  <a:schemeClr val="tx1"/>
                </a:solidFill>
                <a:latin typeface="Century Gothic" panose="020B0502020202020204" pitchFamily="34" charset="0"/>
                <a:cs typeface="Times New Roman" panose="02020603050405020304" pitchFamily="18" charset="0"/>
              </a:rPr>
              <a:t>Used by decision-makers in consideration of development applications</a:t>
            </a:r>
          </a:p>
        </p:txBody>
      </p:sp>
      <p:grpSp>
        <p:nvGrpSpPr>
          <p:cNvPr id="7" name="Group 6">
            <a:extLst>
              <a:ext uri="{FF2B5EF4-FFF2-40B4-BE49-F238E27FC236}">
                <a16:creationId xmlns:a16="http://schemas.microsoft.com/office/drawing/2014/main" id="{FD197829-BB3A-5F03-679F-F37D1984D58C}"/>
              </a:ext>
            </a:extLst>
          </p:cNvPr>
          <p:cNvGrpSpPr/>
          <p:nvPr/>
        </p:nvGrpSpPr>
        <p:grpSpPr>
          <a:xfrm>
            <a:off x="4859020" y="3200400"/>
            <a:ext cx="2286000" cy="2286000"/>
            <a:chOff x="5715000" y="2286000"/>
            <a:chExt cx="2286000" cy="2286000"/>
          </a:xfrm>
        </p:grpSpPr>
        <p:sp>
          <p:nvSpPr>
            <p:cNvPr id="9" name="Oval 8">
              <a:extLst>
                <a:ext uri="{FF2B5EF4-FFF2-40B4-BE49-F238E27FC236}">
                  <a16:creationId xmlns:a16="http://schemas.microsoft.com/office/drawing/2014/main" id="{853B0A78-278D-E476-25A0-28AF1ED49083}"/>
                </a:ext>
              </a:extLst>
            </p:cNvPr>
            <p:cNvSpPr/>
            <p:nvPr/>
          </p:nvSpPr>
          <p:spPr>
            <a:xfrm>
              <a:off x="5715000" y="2286000"/>
              <a:ext cx="2286000" cy="2286000"/>
            </a:xfrm>
            <a:prstGeom prst="ellipse">
              <a:avLst/>
            </a:prstGeom>
            <a:solidFill>
              <a:srgbClr val="2E475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6A344C7-3F56-1AC8-AB66-F0D2F126501D}"/>
                </a:ext>
              </a:extLst>
            </p:cNvPr>
            <p:cNvSpPr/>
            <p:nvPr/>
          </p:nvSpPr>
          <p:spPr>
            <a:xfrm>
              <a:off x="5943600" y="2514600"/>
              <a:ext cx="1828800" cy="1828800"/>
            </a:xfrm>
            <a:prstGeom prst="ellipse">
              <a:avLst/>
            </a:prstGeom>
            <a:solidFill>
              <a:srgbClr val="8FCC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762EA4ED-E68C-C9B7-D95F-7D268F56D423}"/>
              </a:ext>
            </a:extLst>
          </p:cNvPr>
          <p:cNvSpPr txBox="1"/>
          <p:nvPr/>
        </p:nvSpPr>
        <p:spPr>
          <a:xfrm>
            <a:off x="2306321" y="4112567"/>
            <a:ext cx="3047999" cy="461665"/>
          </a:xfrm>
          <a:prstGeom prst="rect">
            <a:avLst/>
          </a:prstGeom>
          <a:noFill/>
        </p:spPr>
        <p:txBody>
          <a:bodyPr wrap="square" rtlCol="0">
            <a:spAutoFit/>
          </a:bodyPr>
          <a:lstStyle/>
          <a:p>
            <a:pPr marL="12700" marR="712470">
              <a:spcBef>
                <a:spcPts val="100"/>
              </a:spcBef>
            </a:pPr>
            <a:r>
              <a:rPr lang="en-US" sz="2400" b="1">
                <a:solidFill>
                  <a:schemeClr val="bg1">
                    <a:lumMod val="75000"/>
                  </a:schemeClr>
                </a:solidFill>
                <a:latin typeface="Century Gothic"/>
              </a:rPr>
              <a:t>Administrative</a:t>
            </a:r>
          </a:p>
        </p:txBody>
      </p:sp>
      <p:sp>
        <p:nvSpPr>
          <p:cNvPr id="16" name="TextBox 15">
            <a:extLst>
              <a:ext uri="{FF2B5EF4-FFF2-40B4-BE49-F238E27FC236}">
                <a16:creationId xmlns:a16="http://schemas.microsoft.com/office/drawing/2014/main" id="{E0307F04-2AD1-6481-B4DC-A4795F95B312}"/>
              </a:ext>
            </a:extLst>
          </p:cNvPr>
          <p:cNvSpPr txBox="1"/>
          <p:nvPr/>
        </p:nvSpPr>
        <p:spPr>
          <a:xfrm>
            <a:off x="5354320" y="2624435"/>
            <a:ext cx="1905000" cy="461665"/>
          </a:xfrm>
          <a:prstGeom prst="rect">
            <a:avLst/>
          </a:prstGeom>
          <a:noFill/>
        </p:spPr>
        <p:txBody>
          <a:bodyPr wrap="square" rtlCol="0">
            <a:spAutoFit/>
          </a:bodyPr>
          <a:lstStyle/>
          <a:p>
            <a:pPr marL="12700" marR="712470">
              <a:spcBef>
                <a:spcPts val="100"/>
              </a:spcBef>
            </a:pPr>
            <a:r>
              <a:rPr lang="en-US" sz="2400" b="1">
                <a:solidFill>
                  <a:schemeClr val="bg1">
                    <a:lumMod val="75000"/>
                  </a:schemeClr>
                </a:solidFill>
                <a:latin typeface="Century Gothic"/>
              </a:rPr>
              <a:t>Hybrid</a:t>
            </a:r>
          </a:p>
        </p:txBody>
      </p:sp>
      <p:sp>
        <p:nvSpPr>
          <p:cNvPr id="17" name="TextBox 16">
            <a:extLst>
              <a:ext uri="{FF2B5EF4-FFF2-40B4-BE49-F238E27FC236}">
                <a16:creationId xmlns:a16="http://schemas.microsoft.com/office/drawing/2014/main" id="{6F12C9B7-DB1C-8F54-7789-AD34F99A836F}"/>
              </a:ext>
            </a:extLst>
          </p:cNvPr>
          <p:cNvSpPr txBox="1"/>
          <p:nvPr/>
        </p:nvSpPr>
        <p:spPr>
          <a:xfrm>
            <a:off x="7432040" y="4112567"/>
            <a:ext cx="3047999" cy="461665"/>
          </a:xfrm>
          <a:prstGeom prst="rect">
            <a:avLst/>
          </a:prstGeom>
          <a:noFill/>
        </p:spPr>
        <p:txBody>
          <a:bodyPr wrap="square" rtlCol="0">
            <a:spAutoFit/>
          </a:bodyPr>
          <a:lstStyle/>
          <a:p>
            <a:pPr marL="12700" marR="712470">
              <a:spcBef>
                <a:spcPts val="100"/>
              </a:spcBef>
            </a:pPr>
            <a:r>
              <a:rPr lang="en-US" sz="2400" b="1">
                <a:solidFill>
                  <a:srgbClr val="41675C"/>
                </a:solidFill>
                <a:latin typeface="Century Gothic"/>
              </a:rPr>
              <a:t>Regulatory</a:t>
            </a:r>
          </a:p>
        </p:txBody>
      </p:sp>
      <p:grpSp>
        <p:nvGrpSpPr>
          <p:cNvPr id="18" name="Group 17">
            <a:extLst>
              <a:ext uri="{FF2B5EF4-FFF2-40B4-BE49-F238E27FC236}">
                <a16:creationId xmlns:a16="http://schemas.microsoft.com/office/drawing/2014/main" id="{BB6D0CA5-0B7C-56A1-C39A-BA14337FB74D}"/>
              </a:ext>
            </a:extLst>
          </p:cNvPr>
          <p:cNvGrpSpPr/>
          <p:nvPr/>
        </p:nvGrpSpPr>
        <p:grpSpPr>
          <a:xfrm rot="5400000">
            <a:off x="6268720" y="3771899"/>
            <a:ext cx="304800" cy="1143000"/>
            <a:chOff x="4419600" y="2473199"/>
            <a:chExt cx="304800" cy="1143000"/>
          </a:xfrm>
        </p:grpSpPr>
        <p:sp>
          <p:nvSpPr>
            <p:cNvPr id="19" name="Rectangle: Rounded Corners 18">
              <a:extLst>
                <a:ext uri="{FF2B5EF4-FFF2-40B4-BE49-F238E27FC236}">
                  <a16:creationId xmlns:a16="http://schemas.microsoft.com/office/drawing/2014/main" id="{C1223008-3D02-573E-E989-1C03211E505B}"/>
                </a:ext>
              </a:extLst>
            </p:cNvPr>
            <p:cNvSpPr/>
            <p:nvPr/>
          </p:nvSpPr>
          <p:spPr>
            <a:xfrm>
              <a:off x="4419600" y="2473199"/>
              <a:ext cx="304800" cy="1143000"/>
            </a:xfrm>
            <a:prstGeom prst="roundRect">
              <a:avLst/>
            </a:prstGeom>
            <a:solidFill>
              <a:srgbClr val="8FCCC0"/>
            </a:solidFill>
            <a:ln>
              <a:solidFill>
                <a:srgbClr val="2E47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DE545690-328B-3093-A8E4-08541C80247E}"/>
                </a:ext>
              </a:extLst>
            </p:cNvPr>
            <p:cNvCxnSpPr>
              <a:cxnSpLocks/>
              <a:stCxn id="19" idx="0"/>
              <a:endCxn id="19" idx="2"/>
            </p:cNvCxnSpPr>
            <p:nvPr/>
          </p:nvCxnSpPr>
          <p:spPr>
            <a:xfrm>
              <a:off x="4572000" y="2473199"/>
              <a:ext cx="0" cy="1143000"/>
            </a:xfrm>
            <a:prstGeom prst="line">
              <a:avLst/>
            </a:prstGeom>
            <a:noFill/>
            <a:ln>
              <a:solidFill>
                <a:srgbClr val="2E47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9477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946900" cy="566822"/>
          </a:xfrm>
          <a:prstGeom prst="rect">
            <a:avLst/>
          </a:prstGeom>
        </p:spPr>
        <p:txBody>
          <a:bodyPr vert="horz" wrap="square" lIns="0" tIns="12700" rIns="0" bIns="0" rtlCol="0">
            <a:spAutoFit/>
          </a:bodyPr>
          <a:lstStyle/>
          <a:p>
            <a:pPr marL="12700">
              <a:lnSpc>
                <a:spcPct val="100000"/>
              </a:lnSpc>
              <a:spcBef>
                <a:spcPts val="100"/>
              </a:spcBef>
            </a:pPr>
            <a:r>
              <a:rPr lang="en-US"/>
              <a:t>Uses</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27</a:t>
            </a:fld>
            <a:endParaRPr/>
          </a:p>
        </p:txBody>
      </p:sp>
      <p:sp>
        <p:nvSpPr>
          <p:cNvPr id="6" name="object 3">
            <a:extLst>
              <a:ext uri="{FF2B5EF4-FFF2-40B4-BE49-F238E27FC236}">
                <a16:creationId xmlns:a16="http://schemas.microsoft.com/office/drawing/2014/main" id="{8534415F-96C9-33A6-A1B5-CAD6D24C5B69}"/>
              </a:ext>
            </a:extLst>
          </p:cNvPr>
          <p:cNvSpPr txBox="1"/>
          <p:nvPr/>
        </p:nvSpPr>
        <p:spPr>
          <a:xfrm>
            <a:off x="444500" y="1307388"/>
            <a:ext cx="8268320" cy="3944670"/>
          </a:xfrm>
          <a:prstGeom prst="rect">
            <a:avLst/>
          </a:prstGeom>
        </p:spPr>
        <p:txBody>
          <a:bodyPr vert="horz" wrap="square" lIns="0" tIns="12700" rIns="0" bIns="0" rtlCol="0">
            <a:spAutoFit/>
          </a:bodyPr>
          <a:lstStyle/>
          <a:p>
            <a:pPr marL="12700" marR="712470">
              <a:lnSpc>
                <a:spcPct val="100000"/>
              </a:lnSpc>
              <a:spcBef>
                <a:spcPts val="100"/>
              </a:spcBef>
            </a:pPr>
            <a:r>
              <a:rPr lang="en-US" sz="2400" b="1" dirty="0">
                <a:solidFill>
                  <a:srgbClr val="41675C"/>
                </a:solidFill>
                <a:latin typeface="Century Gothic"/>
                <a:cs typeface="Century Gothic"/>
              </a:rPr>
              <a:t>Simplify the Permitted Use Table</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400" b="1" dirty="0">
                <a:solidFill>
                  <a:srgbClr val="41675C"/>
                </a:solidFill>
                <a:latin typeface="Century Gothic"/>
                <a:cs typeface="Century Gothic"/>
              </a:rPr>
              <a:t>Reduce Overall Number of Listed Uses</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400" b="1" dirty="0">
                <a:solidFill>
                  <a:srgbClr val="41675C"/>
                </a:solidFill>
                <a:latin typeface="Century Gothic"/>
                <a:cs typeface="Century Gothic"/>
              </a:rPr>
              <a:t>Residential Uses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Introduce building types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Match building codes, where applicable</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400" b="1" dirty="0">
                <a:solidFill>
                  <a:srgbClr val="41675C"/>
                </a:solidFill>
                <a:latin typeface="Century Gothic"/>
                <a:cs typeface="Century Gothic"/>
              </a:rPr>
              <a:t>Non-residential Uses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Align with current best practices (e.g., plain language, less specific, logical categories)</a:t>
            </a:r>
          </a:p>
        </p:txBody>
      </p:sp>
    </p:spTree>
    <p:extLst>
      <p:ext uri="{BB962C8B-B14F-4D97-AF65-F5344CB8AC3E}">
        <p14:creationId xmlns:p14="http://schemas.microsoft.com/office/powerpoint/2010/main" val="1771043966"/>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Building Types</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28</a:t>
            </a:fld>
            <a:endParaRPr/>
          </a:p>
        </p:txBody>
      </p:sp>
      <p:pic>
        <p:nvPicPr>
          <p:cNvPr id="6" name="Picture 5">
            <a:extLst>
              <a:ext uri="{FF2B5EF4-FFF2-40B4-BE49-F238E27FC236}">
                <a16:creationId xmlns:a16="http://schemas.microsoft.com/office/drawing/2014/main" id="{6BFBCD7D-910E-C1B2-2377-1572FBB12E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09650" y="1123950"/>
            <a:ext cx="7124700" cy="4610100"/>
          </a:xfrm>
          <a:prstGeom prst="rect">
            <a:avLst/>
          </a:prstGeom>
          <a:ln w="19050">
            <a:solidFill>
              <a:srgbClr val="D1D1D0"/>
            </a:solidFill>
          </a:ln>
        </p:spPr>
      </p:pic>
    </p:spTree>
    <p:extLst>
      <p:ext uri="{BB962C8B-B14F-4D97-AF65-F5344CB8AC3E}">
        <p14:creationId xmlns:p14="http://schemas.microsoft.com/office/powerpoint/2010/main" val="2536805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Building Types</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29</a:t>
            </a:fld>
            <a:endParaRPr/>
          </a:p>
        </p:txBody>
      </p:sp>
      <p:grpSp>
        <p:nvGrpSpPr>
          <p:cNvPr id="4" name="Group 3">
            <a:extLst>
              <a:ext uri="{FF2B5EF4-FFF2-40B4-BE49-F238E27FC236}">
                <a16:creationId xmlns:a16="http://schemas.microsoft.com/office/drawing/2014/main" id="{5FC09C59-78A3-28A6-A147-9D856D8C1339}"/>
              </a:ext>
            </a:extLst>
          </p:cNvPr>
          <p:cNvGrpSpPr/>
          <p:nvPr/>
        </p:nvGrpSpPr>
        <p:grpSpPr>
          <a:xfrm>
            <a:off x="685800" y="1013150"/>
            <a:ext cx="7658100" cy="5215367"/>
            <a:chOff x="685800" y="1013150"/>
            <a:chExt cx="7658100" cy="5215367"/>
          </a:xfrm>
        </p:grpSpPr>
        <p:pic>
          <p:nvPicPr>
            <p:cNvPr id="1026" name="Picture 2" descr="A group of houses with text&#10;&#10;Description automatically generated">
              <a:extLst>
                <a:ext uri="{FF2B5EF4-FFF2-40B4-BE49-F238E27FC236}">
                  <a16:creationId xmlns:a16="http://schemas.microsoft.com/office/drawing/2014/main" id="{F3AA0E28-4E4B-F247-365A-18D7B74E45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1143000"/>
              <a:ext cx="7543800" cy="508551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88218B0-4A55-F911-448C-FF5CB2D7BE47}"/>
                </a:ext>
              </a:extLst>
            </p:cNvPr>
            <p:cNvSpPr/>
            <p:nvPr/>
          </p:nvSpPr>
          <p:spPr>
            <a:xfrm>
              <a:off x="685800" y="1013150"/>
              <a:ext cx="2057400" cy="968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154765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Building Types</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30</a:t>
            </a:fld>
            <a:endParaRPr/>
          </a:p>
        </p:txBody>
      </p:sp>
      <p:pic>
        <p:nvPicPr>
          <p:cNvPr id="2050" name="Picture 2" descr="A group of buildings with text&#10;&#10;Description automatically generated">
            <a:extLst>
              <a:ext uri="{FF2B5EF4-FFF2-40B4-BE49-F238E27FC236}">
                <a16:creationId xmlns:a16="http://schemas.microsoft.com/office/drawing/2014/main" id="{F01BCC2A-E48A-B1CA-B8C0-7A597DDCF2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7" y="1036192"/>
            <a:ext cx="7680945" cy="5347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296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Building Types</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31</a:t>
            </a:fld>
            <a:endParaRPr/>
          </a:p>
        </p:txBody>
      </p:sp>
      <p:pic>
        <p:nvPicPr>
          <p:cNvPr id="6" name="Picture 5">
            <a:extLst>
              <a:ext uri="{FF2B5EF4-FFF2-40B4-BE49-F238E27FC236}">
                <a16:creationId xmlns:a16="http://schemas.microsoft.com/office/drawing/2014/main" id="{6BFBCD7D-910E-C1B2-2377-1572FBB12E62}"/>
              </a:ext>
            </a:extLst>
          </p:cNvPr>
          <p:cNvPicPr>
            <a:picLocks noChangeAspect="1"/>
          </p:cNvPicPr>
          <p:nvPr/>
        </p:nvPicPr>
        <p:blipFill rotWithShape="1">
          <a:blip r:embed="rId3">
            <a:extLst>
              <a:ext uri="{28A0092B-C50C-407E-A947-70E740481C1C}">
                <a14:useLocalDpi xmlns:a14="http://schemas.microsoft.com/office/drawing/2010/main" val="0"/>
              </a:ext>
            </a:extLst>
          </a:blip>
          <a:srcRect l="5080" t="15290" r="52139" b="13635"/>
          <a:stretch/>
        </p:blipFill>
        <p:spPr>
          <a:xfrm>
            <a:off x="2247900" y="1066800"/>
            <a:ext cx="4648200" cy="4996815"/>
          </a:xfrm>
          <a:prstGeom prst="rect">
            <a:avLst/>
          </a:prstGeom>
          <a:ln w="19050">
            <a:solidFill>
              <a:srgbClr val="D1D1D0"/>
            </a:solidFill>
          </a:ln>
        </p:spPr>
      </p:pic>
    </p:spTree>
    <p:extLst>
      <p:ext uri="{BB962C8B-B14F-4D97-AF65-F5344CB8AC3E}">
        <p14:creationId xmlns:p14="http://schemas.microsoft.com/office/powerpoint/2010/main" val="444832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Building Types</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32</a:t>
            </a:fld>
            <a:endParaRPr/>
          </a:p>
        </p:txBody>
      </p:sp>
      <p:pic>
        <p:nvPicPr>
          <p:cNvPr id="6" name="Picture 5">
            <a:extLst>
              <a:ext uri="{FF2B5EF4-FFF2-40B4-BE49-F238E27FC236}">
                <a16:creationId xmlns:a16="http://schemas.microsoft.com/office/drawing/2014/main" id="{6BFBCD7D-910E-C1B2-2377-1572FBB12E62}"/>
              </a:ext>
            </a:extLst>
          </p:cNvPr>
          <p:cNvPicPr>
            <a:picLocks noChangeAspect="1"/>
          </p:cNvPicPr>
          <p:nvPr/>
        </p:nvPicPr>
        <p:blipFill rotWithShape="1">
          <a:blip r:embed="rId3">
            <a:extLst>
              <a:ext uri="{28A0092B-C50C-407E-A947-70E740481C1C}">
                <a14:useLocalDpi xmlns:a14="http://schemas.microsoft.com/office/drawing/2010/main" val="0"/>
              </a:ext>
            </a:extLst>
          </a:blip>
          <a:srcRect l="44533" t="16400" r="5322" b="12525"/>
          <a:stretch/>
        </p:blipFill>
        <p:spPr>
          <a:xfrm>
            <a:off x="1847850" y="1066800"/>
            <a:ext cx="5448300" cy="4996815"/>
          </a:xfrm>
          <a:prstGeom prst="rect">
            <a:avLst/>
          </a:prstGeom>
          <a:ln w="19050">
            <a:solidFill>
              <a:srgbClr val="D1D1D0"/>
            </a:solidFill>
          </a:ln>
        </p:spPr>
      </p:pic>
    </p:spTree>
    <p:extLst>
      <p:ext uri="{BB962C8B-B14F-4D97-AF65-F5344CB8AC3E}">
        <p14:creationId xmlns:p14="http://schemas.microsoft.com/office/powerpoint/2010/main" val="830801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6946900" cy="566822"/>
          </a:xfrm>
          <a:prstGeom prst="rect">
            <a:avLst/>
          </a:prstGeom>
        </p:spPr>
        <p:txBody>
          <a:bodyPr vert="horz" wrap="square" lIns="0" tIns="12700" rIns="0" bIns="0" rtlCol="0">
            <a:spAutoFit/>
          </a:bodyPr>
          <a:lstStyle/>
          <a:p>
            <a:pPr marL="12700">
              <a:lnSpc>
                <a:spcPct val="100000"/>
              </a:lnSpc>
              <a:spcBef>
                <a:spcPts val="100"/>
              </a:spcBef>
            </a:pPr>
            <a:r>
              <a:rPr lang="en-US"/>
              <a:t>Building Type Matrix</a:t>
            </a:r>
            <a:endParaRPr spc="-5"/>
          </a:p>
        </p:txBody>
      </p:sp>
      <p:sp>
        <p:nvSpPr>
          <p:cNvPr id="5" name="object 5"/>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33</a:t>
            </a:fld>
            <a:endParaRPr/>
          </a:p>
        </p:txBody>
      </p:sp>
      <p:graphicFrame>
        <p:nvGraphicFramePr>
          <p:cNvPr id="6" name="Table 5">
            <a:extLst>
              <a:ext uri="{FF2B5EF4-FFF2-40B4-BE49-F238E27FC236}">
                <a16:creationId xmlns:a16="http://schemas.microsoft.com/office/drawing/2014/main" id="{1C326028-ED3C-F15A-D2F3-C801FA83D8CB}"/>
              </a:ext>
            </a:extLst>
          </p:cNvPr>
          <p:cNvGraphicFramePr>
            <a:graphicFrameLocks noGrp="1"/>
          </p:cNvGraphicFramePr>
          <p:nvPr>
            <p:extLst>
              <p:ext uri="{D42A27DB-BD31-4B8C-83A1-F6EECF244321}">
                <p14:modId xmlns:p14="http://schemas.microsoft.com/office/powerpoint/2010/main" val="4089160974"/>
              </p:ext>
            </p:extLst>
          </p:nvPr>
        </p:nvGraphicFramePr>
        <p:xfrm>
          <a:off x="444500" y="1143000"/>
          <a:ext cx="8089901" cy="5181602"/>
        </p:xfrm>
        <a:graphic>
          <a:graphicData uri="http://schemas.openxmlformats.org/drawingml/2006/table">
            <a:tbl>
              <a:tblPr firstRow="1" firstCol="1" bandRow="1">
                <a:tableStyleId>{5C22544A-7EE6-4342-B048-85BDC9FD1C3A}</a:tableStyleId>
              </a:tblPr>
              <a:tblGrid>
                <a:gridCol w="1819361">
                  <a:extLst>
                    <a:ext uri="{9D8B030D-6E8A-4147-A177-3AD203B41FA5}">
                      <a16:colId xmlns:a16="http://schemas.microsoft.com/office/drawing/2014/main" val="2238672838"/>
                    </a:ext>
                  </a:extLst>
                </a:gridCol>
                <a:gridCol w="1503210">
                  <a:extLst>
                    <a:ext uri="{9D8B030D-6E8A-4147-A177-3AD203B41FA5}">
                      <a16:colId xmlns:a16="http://schemas.microsoft.com/office/drawing/2014/main" val="3144373305"/>
                    </a:ext>
                  </a:extLst>
                </a:gridCol>
                <a:gridCol w="644232">
                  <a:extLst>
                    <a:ext uri="{9D8B030D-6E8A-4147-A177-3AD203B41FA5}">
                      <a16:colId xmlns:a16="http://schemas.microsoft.com/office/drawing/2014/main" val="3459418908"/>
                    </a:ext>
                  </a:extLst>
                </a:gridCol>
                <a:gridCol w="687183">
                  <a:extLst>
                    <a:ext uri="{9D8B030D-6E8A-4147-A177-3AD203B41FA5}">
                      <a16:colId xmlns:a16="http://schemas.microsoft.com/office/drawing/2014/main" val="2157413862"/>
                    </a:ext>
                  </a:extLst>
                </a:gridCol>
                <a:gridCol w="687183">
                  <a:extLst>
                    <a:ext uri="{9D8B030D-6E8A-4147-A177-3AD203B41FA5}">
                      <a16:colId xmlns:a16="http://schemas.microsoft.com/office/drawing/2014/main" val="2866390102"/>
                    </a:ext>
                  </a:extLst>
                </a:gridCol>
                <a:gridCol w="687183">
                  <a:extLst>
                    <a:ext uri="{9D8B030D-6E8A-4147-A177-3AD203B41FA5}">
                      <a16:colId xmlns:a16="http://schemas.microsoft.com/office/drawing/2014/main" val="3783256135"/>
                    </a:ext>
                  </a:extLst>
                </a:gridCol>
                <a:gridCol w="687183">
                  <a:extLst>
                    <a:ext uri="{9D8B030D-6E8A-4147-A177-3AD203B41FA5}">
                      <a16:colId xmlns:a16="http://schemas.microsoft.com/office/drawing/2014/main" val="4252528082"/>
                    </a:ext>
                  </a:extLst>
                </a:gridCol>
                <a:gridCol w="687183">
                  <a:extLst>
                    <a:ext uri="{9D8B030D-6E8A-4147-A177-3AD203B41FA5}">
                      <a16:colId xmlns:a16="http://schemas.microsoft.com/office/drawing/2014/main" val="3076095868"/>
                    </a:ext>
                  </a:extLst>
                </a:gridCol>
                <a:gridCol w="687183">
                  <a:extLst>
                    <a:ext uri="{9D8B030D-6E8A-4147-A177-3AD203B41FA5}">
                      <a16:colId xmlns:a16="http://schemas.microsoft.com/office/drawing/2014/main" val="2783919956"/>
                    </a:ext>
                  </a:extLst>
                </a:gridCol>
              </a:tblGrid>
              <a:tr h="472390">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11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2173214635"/>
                  </a:ext>
                </a:extLst>
              </a:tr>
              <a:tr h="386487">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Context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R</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2571357170"/>
                  </a:ext>
                </a:extLst>
              </a:tr>
              <a:tr h="386487">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District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AP</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MU</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RE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MU</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LC</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RC</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FI</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1704942522"/>
                  </a:ext>
                </a:extLst>
              </a:tr>
              <a:tr h="386487">
                <a:tc>
                  <a:txBody>
                    <a:bodyPr/>
                    <a:lstStyle/>
                    <a:p>
                      <a:pPr marL="0" marR="0">
                        <a:lnSpc>
                          <a:spcPct val="107000"/>
                        </a:lnSpc>
                        <a:spcBef>
                          <a:spcPts val="0"/>
                        </a:spcBef>
                        <a:spcAft>
                          <a:spcPts val="0"/>
                        </a:spcAft>
                      </a:pPr>
                      <a:r>
                        <a:rPr lang="en-US" sz="900" kern="100">
                          <a:effectLst/>
                        </a:rPr>
                        <a:t>Type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Graphic</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4107286682"/>
                  </a:ext>
                </a:extLst>
              </a:tr>
              <a:tr h="386487">
                <a:tc>
                  <a:txBody>
                    <a:bodyPr/>
                    <a:lstStyle/>
                    <a:p>
                      <a:pPr marL="0" marR="0">
                        <a:lnSpc>
                          <a:spcPct val="107000"/>
                        </a:lnSpc>
                        <a:spcBef>
                          <a:spcPts val="0"/>
                        </a:spcBef>
                        <a:spcAft>
                          <a:spcPts val="0"/>
                        </a:spcAft>
                      </a:pPr>
                      <a:r>
                        <a:rPr lang="en-US" sz="900" kern="100">
                          <a:effectLst/>
                        </a:rPr>
                        <a:t>Residential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148750004"/>
                  </a:ext>
                </a:extLst>
              </a:tr>
              <a:tr h="790816">
                <a:tc>
                  <a:txBody>
                    <a:bodyPr/>
                    <a:lstStyle/>
                    <a:p>
                      <a:pPr marL="0" marR="0">
                        <a:lnSpc>
                          <a:spcPct val="107000"/>
                        </a:lnSpc>
                        <a:spcBef>
                          <a:spcPts val="0"/>
                        </a:spcBef>
                        <a:spcAft>
                          <a:spcPts val="0"/>
                        </a:spcAft>
                      </a:pPr>
                      <a:r>
                        <a:rPr lang="en-US" sz="900" kern="100">
                          <a:effectLst/>
                        </a:rPr>
                        <a:t>Cluster Subdivision</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1279773122"/>
                  </a:ext>
                </a:extLst>
              </a:tr>
              <a:tr h="790816">
                <a:tc>
                  <a:txBody>
                    <a:bodyPr/>
                    <a:lstStyle/>
                    <a:p>
                      <a:pPr marL="0" marR="0">
                        <a:lnSpc>
                          <a:spcPct val="107000"/>
                        </a:lnSpc>
                        <a:spcBef>
                          <a:spcPts val="0"/>
                        </a:spcBef>
                        <a:spcAft>
                          <a:spcPts val="0"/>
                        </a:spcAft>
                      </a:pPr>
                      <a:r>
                        <a:rPr lang="en-US" sz="900" kern="100">
                          <a:effectLst/>
                        </a:rPr>
                        <a:t>Single-Family, Large Lot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408576082"/>
                  </a:ext>
                </a:extLst>
              </a:tr>
              <a:tr h="790816">
                <a:tc>
                  <a:txBody>
                    <a:bodyPr/>
                    <a:lstStyle/>
                    <a:p>
                      <a:pPr marL="0" marR="0">
                        <a:lnSpc>
                          <a:spcPct val="107000"/>
                        </a:lnSpc>
                        <a:spcBef>
                          <a:spcPts val="0"/>
                        </a:spcBef>
                        <a:spcAft>
                          <a:spcPts val="0"/>
                        </a:spcAft>
                      </a:pPr>
                      <a:r>
                        <a:rPr lang="en-US" sz="900" kern="100">
                          <a:effectLst/>
                        </a:rPr>
                        <a:t>Single-Family, Medium Lot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3985687048"/>
                  </a:ext>
                </a:extLst>
              </a:tr>
              <a:tr h="790816">
                <a:tc>
                  <a:txBody>
                    <a:bodyPr/>
                    <a:lstStyle/>
                    <a:p>
                      <a:pPr marL="0" marR="0">
                        <a:lnSpc>
                          <a:spcPct val="107000"/>
                        </a:lnSpc>
                        <a:spcBef>
                          <a:spcPts val="0"/>
                        </a:spcBef>
                        <a:spcAft>
                          <a:spcPts val="0"/>
                        </a:spcAft>
                      </a:pPr>
                      <a:r>
                        <a:rPr lang="en-US" sz="900" kern="100">
                          <a:effectLst/>
                        </a:rPr>
                        <a:t>Single-Family, Small Lot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tc>
                  <a:txBody>
                    <a:bodyPr/>
                    <a:lstStyle/>
                    <a:p>
                      <a:pPr marL="0" marR="0">
                        <a:lnSpc>
                          <a:spcPct val="107000"/>
                        </a:lnSpc>
                        <a:spcBef>
                          <a:spcPts val="0"/>
                        </a:spcBef>
                        <a:spcAft>
                          <a:spcPts val="0"/>
                        </a:spcAft>
                      </a:pPr>
                      <a:r>
                        <a:rPr lang="en-US" sz="900" kern="100">
                          <a:effectLst/>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005" marR="68005" marT="0" marB="0"/>
                </a:tc>
                <a:extLst>
                  <a:ext uri="{0D108BD9-81ED-4DB2-BD59-A6C34878D82A}">
                    <a16:rowId xmlns:a16="http://schemas.microsoft.com/office/drawing/2014/main" val="1022402560"/>
                  </a:ext>
                </a:extLst>
              </a:tr>
            </a:tbl>
          </a:graphicData>
        </a:graphic>
      </p:graphicFrame>
      <p:pic>
        <p:nvPicPr>
          <p:cNvPr id="10" name="Picture 9">
            <a:extLst>
              <a:ext uri="{FF2B5EF4-FFF2-40B4-BE49-F238E27FC236}">
                <a16:creationId xmlns:a16="http://schemas.microsoft.com/office/drawing/2014/main" id="{4493399B-F293-D464-8BD4-776C598FCF19}"/>
              </a:ext>
            </a:extLst>
          </p:cNvPr>
          <p:cNvPicPr>
            <a:picLocks noChangeAspect="1"/>
          </p:cNvPicPr>
          <p:nvPr/>
        </p:nvPicPr>
        <p:blipFill>
          <a:blip r:embed="rId3"/>
          <a:stretch>
            <a:fillRect/>
          </a:stretch>
        </p:blipFill>
        <p:spPr>
          <a:xfrm>
            <a:off x="2362200" y="3190819"/>
            <a:ext cx="1269889" cy="680297"/>
          </a:xfrm>
          <a:prstGeom prst="rect">
            <a:avLst/>
          </a:prstGeom>
        </p:spPr>
      </p:pic>
      <p:pic>
        <p:nvPicPr>
          <p:cNvPr id="12" name="Picture 11">
            <a:extLst>
              <a:ext uri="{FF2B5EF4-FFF2-40B4-BE49-F238E27FC236}">
                <a16:creationId xmlns:a16="http://schemas.microsoft.com/office/drawing/2014/main" id="{89D7457E-999C-F423-8629-04FEB21A98D4}"/>
              </a:ext>
            </a:extLst>
          </p:cNvPr>
          <p:cNvPicPr>
            <a:picLocks noChangeAspect="1"/>
          </p:cNvPicPr>
          <p:nvPr/>
        </p:nvPicPr>
        <p:blipFill>
          <a:blip r:embed="rId4"/>
          <a:stretch>
            <a:fillRect/>
          </a:stretch>
        </p:blipFill>
        <p:spPr>
          <a:xfrm>
            <a:off x="2369670" y="3975732"/>
            <a:ext cx="1262419" cy="698585"/>
          </a:xfrm>
          <a:prstGeom prst="rect">
            <a:avLst/>
          </a:prstGeom>
        </p:spPr>
      </p:pic>
      <p:pic>
        <p:nvPicPr>
          <p:cNvPr id="14" name="Picture 13">
            <a:extLst>
              <a:ext uri="{FF2B5EF4-FFF2-40B4-BE49-F238E27FC236}">
                <a16:creationId xmlns:a16="http://schemas.microsoft.com/office/drawing/2014/main" id="{29966A82-1D2F-4300-F3AA-D7C96A9320F8}"/>
              </a:ext>
            </a:extLst>
          </p:cNvPr>
          <p:cNvPicPr>
            <a:picLocks noChangeAspect="1"/>
          </p:cNvPicPr>
          <p:nvPr/>
        </p:nvPicPr>
        <p:blipFill>
          <a:blip r:embed="rId5"/>
          <a:stretch>
            <a:fillRect/>
          </a:stretch>
        </p:blipFill>
        <p:spPr>
          <a:xfrm>
            <a:off x="2369670" y="4770718"/>
            <a:ext cx="1262419" cy="696727"/>
          </a:xfrm>
          <a:prstGeom prst="rect">
            <a:avLst/>
          </a:prstGeom>
        </p:spPr>
      </p:pic>
      <p:pic>
        <p:nvPicPr>
          <p:cNvPr id="16" name="Picture 15">
            <a:extLst>
              <a:ext uri="{FF2B5EF4-FFF2-40B4-BE49-F238E27FC236}">
                <a16:creationId xmlns:a16="http://schemas.microsoft.com/office/drawing/2014/main" id="{73C08BDD-7C4A-541E-E4E7-0AC765F9616D}"/>
              </a:ext>
            </a:extLst>
          </p:cNvPr>
          <p:cNvPicPr>
            <a:picLocks noChangeAspect="1"/>
          </p:cNvPicPr>
          <p:nvPr/>
        </p:nvPicPr>
        <p:blipFill>
          <a:blip r:embed="rId6"/>
          <a:stretch>
            <a:fillRect/>
          </a:stretch>
        </p:blipFill>
        <p:spPr>
          <a:xfrm>
            <a:off x="2362200" y="5563846"/>
            <a:ext cx="1262419" cy="685800"/>
          </a:xfrm>
          <a:prstGeom prst="rect">
            <a:avLst/>
          </a:prstGeom>
        </p:spPr>
      </p:pic>
    </p:spTree>
    <p:extLst>
      <p:ext uri="{BB962C8B-B14F-4D97-AF65-F5344CB8AC3E}">
        <p14:creationId xmlns:p14="http://schemas.microsoft.com/office/powerpoint/2010/main" val="1527433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4737100" cy="566822"/>
          </a:xfrm>
          <a:prstGeom prst="rect">
            <a:avLst/>
          </a:prstGeom>
        </p:spPr>
        <p:txBody>
          <a:bodyPr vert="horz" wrap="square" lIns="0" tIns="12700" rIns="0" bIns="0" rtlCol="0">
            <a:spAutoFit/>
          </a:bodyPr>
          <a:lstStyle/>
          <a:p>
            <a:pPr marL="12700">
              <a:lnSpc>
                <a:spcPct val="100000"/>
              </a:lnSpc>
              <a:spcBef>
                <a:spcPts val="100"/>
              </a:spcBef>
            </a:pPr>
            <a:r>
              <a:rPr lang="en-US" spc="-5" dirty="0"/>
              <a:t>In Other News</a:t>
            </a:r>
            <a:endParaRPr spc="-5" dirty="0"/>
          </a:p>
        </p:txBody>
      </p:sp>
      <p:sp>
        <p:nvSpPr>
          <p:cNvPr id="4" name="object 4"/>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34</a:t>
            </a:fld>
            <a:endParaRPr dirty="0"/>
          </a:p>
        </p:txBody>
      </p:sp>
      <p:sp>
        <p:nvSpPr>
          <p:cNvPr id="3" name="object 3"/>
          <p:cNvSpPr txBox="1"/>
          <p:nvPr/>
        </p:nvSpPr>
        <p:spPr>
          <a:xfrm>
            <a:off x="444500" y="1307388"/>
            <a:ext cx="8268320" cy="5029582"/>
          </a:xfrm>
          <a:prstGeom prst="rect">
            <a:avLst/>
          </a:prstGeom>
        </p:spPr>
        <p:txBody>
          <a:bodyPr vert="horz" wrap="square" lIns="0" tIns="12700" rIns="0" bIns="0" rtlCol="0">
            <a:spAutoFit/>
          </a:bodyPr>
          <a:lstStyle/>
          <a:p>
            <a:pPr marL="12700" marR="712470">
              <a:lnSpc>
                <a:spcPct val="100000"/>
              </a:lnSpc>
              <a:spcBef>
                <a:spcPts val="100"/>
              </a:spcBef>
            </a:pPr>
            <a:r>
              <a:rPr lang="en-US" sz="2800" b="1" dirty="0">
                <a:solidFill>
                  <a:srgbClr val="41675C"/>
                </a:solidFill>
                <a:latin typeface="Century Gothic"/>
                <a:cs typeface="Century Gothic"/>
              </a:rPr>
              <a:t>Legacy Districts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Limited application with new zoning map</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Efficiently manage (post 2007) PUDs through the rezoning process</a:t>
            </a:r>
          </a:p>
          <a:p>
            <a:pPr marL="12700" marR="712470">
              <a:lnSpc>
                <a:spcPct val="100000"/>
              </a:lnSpc>
              <a:spcBef>
                <a:spcPts val="100"/>
              </a:spcBef>
            </a:pPr>
            <a:endParaRPr lang="en-US" sz="2000" b="1" dirty="0">
              <a:solidFill>
                <a:srgbClr val="41675C"/>
              </a:solidFill>
              <a:latin typeface="Century Gothic"/>
              <a:cs typeface="Century Gothic"/>
            </a:endParaRPr>
          </a:p>
          <a:p>
            <a:pPr marL="12700" marR="712470">
              <a:lnSpc>
                <a:spcPct val="100000"/>
              </a:lnSpc>
              <a:spcBef>
                <a:spcPts val="100"/>
              </a:spcBef>
            </a:pPr>
            <a:r>
              <a:rPr lang="en-US" sz="2800" b="1" dirty="0">
                <a:solidFill>
                  <a:srgbClr val="41675C"/>
                </a:solidFill>
                <a:latin typeface="Century Gothic"/>
                <a:cs typeface="Century Gothic"/>
              </a:rPr>
              <a:t>Dimensional Standards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Include purpose statement(s)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Adhere to and reference best practices</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r>
              <a:rPr lang="en-US" sz="2800" b="1" dirty="0">
                <a:solidFill>
                  <a:srgbClr val="41675C"/>
                </a:solidFill>
                <a:latin typeface="Century Gothic"/>
                <a:cs typeface="Century Gothic"/>
              </a:rPr>
              <a:t>Special Regulations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Unique to a zoning district</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To be used sparingly</a:t>
            </a: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endParaRPr sz="2400" dirty="0">
              <a:latin typeface="Century Gothic"/>
              <a:cs typeface="Century Gothic"/>
            </a:endParaRPr>
          </a:p>
        </p:txBody>
      </p:sp>
    </p:spTree>
    <p:extLst>
      <p:ext uri="{BB962C8B-B14F-4D97-AF65-F5344CB8AC3E}">
        <p14:creationId xmlns:p14="http://schemas.microsoft.com/office/powerpoint/2010/main" val="1936394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4500" y="446328"/>
            <a:ext cx="4737100" cy="566822"/>
          </a:xfrm>
          <a:prstGeom prst="rect">
            <a:avLst/>
          </a:prstGeom>
        </p:spPr>
        <p:txBody>
          <a:bodyPr vert="horz" wrap="square" lIns="0" tIns="12700" rIns="0" bIns="0" rtlCol="0">
            <a:spAutoFit/>
          </a:bodyPr>
          <a:lstStyle/>
          <a:p>
            <a:pPr marL="12700">
              <a:lnSpc>
                <a:spcPct val="100000"/>
              </a:lnSpc>
              <a:spcBef>
                <a:spcPts val="100"/>
              </a:spcBef>
            </a:pPr>
            <a:r>
              <a:rPr lang="en-US" spc="-5" dirty="0"/>
              <a:t>In Other News</a:t>
            </a:r>
            <a:endParaRPr spc="-5" dirty="0"/>
          </a:p>
        </p:txBody>
      </p:sp>
      <p:sp>
        <p:nvSpPr>
          <p:cNvPr id="4" name="object 4"/>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35</a:t>
            </a:fld>
            <a:endParaRPr dirty="0"/>
          </a:p>
        </p:txBody>
      </p:sp>
      <p:sp>
        <p:nvSpPr>
          <p:cNvPr id="3" name="object 3"/>
          <p:cNvSpPr txBox="1"/>
          <p:nvPr/>
        </p:nvSpPr>
        <p:spPr>
          <a:xfrm>
            <a:off x="444500" y="1307388"/>
            <a:ext cx="8268320" cy="4573047"/>
          </a:xfrm>
          <a:prstGeom prst="rect">
            <a:avLst/>
          </a:prstGeom>
        </p:spPr>
        <p:txBody>
          <a:bodyPr vert="horz" wrap="square" lIns="0" tIns="12700" rIns="0" bIns="0" rtlCol="0">
            <a:spAutoFit/>
          </a:bodyPr>
          <a:lstStyle/>
          <a:p>
            <a:pPr marL="12700" marR="712470">
              <a:lnSpc>
                <a:spcPct val="100000"/>
              </a:lnSpc>
              <a:spcBef>
                <a:spcPts val="100"/>
              </a:spcBef>
            </a:pPr>
            <a:r>
              <a:rPr lang="en-US" sz="2800" b="1" dirty="0">
                <a:solidFill>
                  <a:srgbClr val="41675C"/>
                </a:solidFill>
                <a:latin typeface="Century Gothic"/>
                <a:cs typeface="Century Gothic"/>
              </a:rPr>
              <a:t>Specific Use Permits</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Minimize use of this tool</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Permitted use with additional conditions (special standards) where appropriate</a:t>
            </a:r>
          </a:p>
          <a:p>
            <a:pPr marL="355600" marR="712470" indent="-342900">
              <a:lnSpc>
                <a:spcPct val="100000"/>
              </a:lnSpc>
              <a:spcBef>
                <a:spcPts val="100"/>
              </a:spcBef>
              <a:buFont typeface="Arial" panose="020B0604020202020204" pitchFamily="34" charset="0"/>
              <a:buChar char="•"/>
            </a:pPr>
            <a:r>
              <a:rPr lang="en-US" sz="2000" b="1" dirty="0">
                <a:solidFill>
                  <a:srgbClr val="41675C"/>
                </a:solidFill>
                <a:latin typeface="Century Gothic"/>
                <a:cs typeface="Century Gothic"/>
              </a:rPr>
              <a:t>Establish appropriate criteria for staff to apply administratively</a:t>
            </a:r>
          </a:p>
          <a:p>
            <a:pPr marL="12700" marR="712470">
              <a:lnSpc>
                <a:spcPct val="100000"/>
              </a:lnSpc>
              <a:spcBef>
                <a:spcPts val="100"/>
              </a:spcBef>
            </a:pPr>
            <a:endParaRPr lang="en-US" sz="2400" b="1" dirty="0">
              <a:solidFill>
                <a:srgbClr val="41675C"/>
              </a:solidFill>
              <a:latin typeface="Century Gothic"/>
              <a:cs typeface="Century Gothic"/>
            </a:endParaRPr>
          </a:p>
          <a:p>
            <a:pPr marL="355600" marR="712470" indent="-342900">
              <a:lnSpc>
                <a:spcPct val="100000"/>
              </a:lnSpc>
              <a:spcBef>
                <a:spcPts val="100"/>
              </a:spcBef>
              <a:buFont typeface="Arial" panose="020B0604020202020204" pitchFamily="34" charset="0"/>
              <a:buChar char="•"/>
            </a:pPr>
            <a:endParaRPr lang="en-US" sz="2000" b="1" dirty="0">
              <a:solidFill>
                <a:srgbClr val="41675C"/>
              </a:solidFill>
              <a:latin typeface="Century Gothic"/>
              <a:cs typeface="Century Gothic"/>
            </a:endParaRPr>
          </a:p>
          <a:p>
            <a:pPr marL="12700" marR="712470">
              <a:lnSpc>
                <a:spcPct val="100000"/>
              </a:lnSpc>
              <a:spcBef>
                <a:spcPts val="100"/>
              </a:spcBef>
            </a:pPr>
            <a:r>
              <a:rPr lang="en-US" sz="2800" b="1" dirty="0">
                <a:solidFill>
                  <a:srgbClr val="41675C"/>
                </a:solidFill>
                <a:latin typeface="Century Gothic"/>
                <a:cs typeface="Century Gothic"/>
              </a:rPr>
              <a:t>Up next…</a:t>
            </a:r>
          </a:p>
          <a:p>
            <a:pPr marL="12700" marR="712470">
              <a:spcBef>
                <a:spcPts val="100"/>
              </a:spcBef>
            </a:pPr>
            <a:r>
              <a:rPr lang="en-US" sz="2000" b="1" dirty="0">
                <a:solidFill>
                  <a:srgbClr val="41675C"/>
                </a:solidFill>
                <a:latin typeface="Century Gothic"/>
                <a:cs typeface="Century Gothic"/>
              </a:rPr>
              <a:t>Development Standards</a:t>
            </a:r>
          </a:p>
          <a:p>
            <a:pPr marL="12700" marR="712470">
              <a:lnSpc>
                <a:spcPct val="100000"/>
              </a:lnSpc>
              <a:spcBef>
                <a:spcPts val="100"/>
              </a:spcBef>
            </a:pPr>
            <a:endParaRPr lang="en-US" sz="2000" b="1" dirty="0">
              <a:solidFill>
                <a:srgbClr val="41675C"/>
              </a:solidFill>
              <a:latin typeface="Century Gothic"/>
              <a:cs typeface="Century Gothic"/>
            </a:endParaRPr>
          </a:p>
          <a:p>
            <a:pPr marL="12700" marR="712470">
              <a:lnSpc>
                <a:spcPct val="100000"/>
              </a:lnSpc>
              <a:spcBef>
                <a:spcPts val="100"/>
              </a:spcBef>
            </a:pPr>
            <a:endParaRPr lang="en-US" sz="2400" b="1" dirty="0">
              <a:solidFill>
                <a:srgbClr val="41675C"/>
              </a:solidFill>
              <a:latin typeface="Century Gothic"/>
              <a:cs typeface="Century Gothic"/>
            </a:endParaRPr>
          </a:p>
          <a:p>
            <a:pPr marL="12700" marR="712470">
              <a:lnSpc>
                <a:spcPct val="100000"/>
              </a:lnSpc>
              <a:spcBef>
                <a:spcPts val="100"/>
              </a:spcBef>
            </a:pPr>
            <a:endParaRPr sz="2400" dirty="0">
              <a:latin typeface="Century Gothic"/>
              <a:cs typeface="Century Gothic"/>
            </a:endParaRPr>
          </a:p>
        </p:txBody>
      </p:sp>
    </p:spTree>
    <p:extLst>
      <p:ext uri="{BB962C8B-B14F-4D97-AF65-F5344CB8AC3E}">
        <p14:creationId xmlns:p14="http://schemas.microsoft.com/office/powerpoint/2010/main" val="2447040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EE88D13-0AFA-4F28-5276-0D10F009619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A52A7E2-2309-72DC-12DF-A785291DFFDC}"/>
              </a:ext>
            </a:extLst>
          </p:cNvPr>
          <p:cNvSpPr txBox="1">
            <a:spLocks noGrp="1"/>
          </p:cNvSpPr>
          <p:nvPr>
            <p:ph type="title"/>
          </p:nvPr>
        </p:nvSpPr>
        <p:spPr>
          <a:xfrm>
            <a:off x="444500" y="446328"/>
            <a:ext cx="6108700" cy="566822"/>
          </a:xfrm>
          <a:prstGeom prst="rect">
            <a:avLst/>
          </a:prstGeom>
        </p:spPr>
        <p:txBody>
          <a:bodyPr vert="horz" wrap="square" lIns="0" tIns="12700" rIns="0" bIns="0" rtlCol="0">
            <a:spAutoFit/>
          </a:bodyPr>
          <a:lstStyle/>
          <a:p>
            <a:pPr marL="12700">
              <a:lnSpc>
                <a:spcPct val="100000"/>
              </a:lnSpc>
              <a:spcBef>
                <a:spcPts val="100"/>
              </a:spcBef>
            </a:pPr>
            <a:r>
              <a:rPr lang="en-US"/>
              <a:t>Building Type Matrix</a:t>
            </a:r>
            <a:endParaRPr spc="-5"/>
          </a:p>
        </p:txBody>
      </p:sp>
      <p:sp>
        <p:nvSpPr>
          <p:cNvPr id="5" name="object 5">
            <a:extLst>
              <a:ext uri="{FF2B5EF4-FFF2-40B4-BE49-F238E27FC236}">
                <a16:creationId xmlns:a16="http://schemas.microsoft.com/office/drawing/2014/main" id="{88EF2A8E-0A40-CDCD-5967-BCAE43E5295A}"/>
              </a:ext>
            </a:extLst>
          </p:cNvPr>
          <p:cNvSpPr txBox="1">
            <a:spLocks noGrp="1"/>
          </p:cNvSpPr>
          <p:nvPr>
            <p:ph type="sldNum" sz="quarter" idx="7"/>
          </p:nvPr>
        </p:nvSpPr>
        <p:spPr>
          <a:xfrm>
            <a:off x="8382001" y="6456461"/>
            <a:ext cx="330820" cy="321883"/>
          </a:xfrm>
          <a:prstGeom prst="rect">
            <a:avLst/>
          </a:prstGeom>
        </p:spPr>
        <p:txBody>
          <a:bodyPr vert="horz" wrap="square" lIns="0" tIns="13970" rIns="0" bIns="0" rtlCol="0">
            <a:spAutoFit/>
          </a:bodyPr>
          <a:lstStyle/>
          <a:p>
            <a:pPr marL="25400">
              <a:lnSpc>
                <a:spcPct val="100000"/>
              </a:lnSpc>
              <a:spcBef>
                <a:spcPts val="110"/>
              </a:spcBef>
            </a:pPr>
            <a:fld id="{81D60167-4931-47E6-BA6A-407CBD079E47}" type="slidenum">
              <a:rPr dirty="0"/>
              <a:t>36</a:t>
            </a:fld>
            <a:endParaRPr/>
          </a:p>
        </p:txBody>
      </p:sp>
      <p:graphicFrame>
        <p:nvGraphicFramePr>
          <p:cNvPr id="7" name="Table 6">
            <a:extLst>
              <a:ext uri="{FF2B5EF4-FFF2-40B4-BE49-F238E27FC236}">
                <a16:creationId xmlns:a16="http://schemas.microsoft.com/office/drawing/2014/main" id="{B0095190-29C4-C47A-C1A1-1921B542E878}"/>
              </a:ext>
            </a:extLst>
          </p:cNvPr>
          <p:cNvGraphicFramePr>
            <a:graphicFrameLocks noGrp="1"/>
          </p:cNvGraphicFramePr>
          <p:nvPr>
            <p:extLst>
              <p:ext uri="{D42A27DB-BD31-4B8C-83A1-F6EECF244321}">
                <p14:modId xmlns:p14="http://schemas.microsoft.com/office/powerpoint/2010/main" val="2653874604"/>
              </p:ext>
            </p:extLst>
          </p:nvPr>
        </p:nvGraphicFramePr>
        <p:xfrm>
          <a:off x="1634653" y="1143000"/>
          <a:ext cx="5874693" cy="5158909"/>
        </p:xfrm>
        <a:graphic>
          <a:graphicData uri="http://schemas.openxmlformats.org/drawingml/2006/table">
            <a:tbl>
              <a:tblPr/>
              <a:tblGrid>
                <a:gridCol w="1791300">
                  <a:extLst>
                    <a:ext uri="{9D8B030D-6E8A-4147-A177-3AD203B41FA5}">
                      <a16:colId xmlns:a16="http://schemas.microsoft.com/office/drawing/2014/main" val="3981455798"/>
                    </a:ext>
                  </a:extLst>
                </a:gridCol>
                <a:gridCol w="2054537">
                  <a:extLst>
                    <a:ext uri="{9D8B030D-6E8A-4147-A177-3AD203B41FA5}">
                      <a16:colId xmlns:a16="http://schemas.microsoft.com/office/drawing/2014/main" val="2544973570"/>
                    </a:ext>
                  </a:extLst>
                </a:gridCol>
                <a:gridCol w="2028856">
                  <a:extLst>
                    <a:ext uri="{9D8B030D-6E8A-4147-A177-3AD203B41FA5}">
                      <a16:colId xmlns:a16="http://schemas.microsoft.com/office/drawing/2014/main" val="1183199891"/>
                    </a:ext>
                  </a:extLst>
                </a:gridCol>
              </a:tblGrid>
              <a:tr h="431925">
                <a:tc>
                  <a:txBody>
                    <a:bodyPr/>
                    <a:lstStyle/>
                    <a:p>
                      <a:pPr algn="l" fontAlgn="b"/>
                      <a:r>
                        <a:rPr lang="en-US" sz="1300" b="1" i="0" u="none" strike="noStrike">
                          <a:solidFill>
                            <a:srgbClr val="FFFFFF"/>
                          </a:solidFill>
                          <a:effectLst/>
                          <a:latin typeface="Arial" panose="020B0604020202020204" pitchFamily="34" charset="0"/>
                        </a:rPr>
                        <a:t>Context Area</a:t>
                      </a:r>
                    </a:p>
                  </a:txBody>
                  <a:tcPr marL="9640" marR="9640" marT="964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l" fontAlgn="b"/>
                      <a:r>
                        <a:rPr lang="en-US" sz="1300" b="1" i="0" u="none" strike="noStrike">
                          <a:solidFill>
                            <a:srgbClr val="FFFFFF"/>
                          </a:solidFill>
                          <a:effectLst/>
                          <a:latin typeface="Arial" panose="020B0604020202020204" pitchFamily="34" charset="0"/>
                        </a:rPr>
                        <a:t>Residential Building Types</a:t>
                      </a:r>
                    </a:p>
                  </a:txBody>
                  <a:tcPr marL="9640" marR="9640" marT="96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8F00"/>
                    </a:solidFill>
                  </a:tcPr>
                </a:tc>
                <a:tc>
                  <a:txBody>
                    <a:bodyPr/>
                    <a:lstStyle/>
                    <a:p>
                      <a:pPr algn="l" fontAlgn="b"/>
                      <a:r>
                        <a:rPr lang="en-US" sz="1300" b="1" i="0" u="none" strike="noStrike">
                          <a:solidFill>
                            <a:srgbClr val="FFFFFF"/>
                          </a:solidFill>
                          <a:effectLst/>
                          <a:latin typeface="Arial" panose="020B0604020202020204" pitchFamily="34" charset="0"/>
                        </a:rPr>
                        <a:t>Non-residential Building Types</a:t>
                      </a:r>
                    </a:p>
                  </a:txBody>
                  <a:tcPr marL="9640" marR="9640" marT="964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167662740"/>
                  </a:ext>
                </a:extLst>
              </a:tr>
              <a:tr h="493629">
                <a:tc>
                  <a:txBody>
                    <a:bodyPr/>
                    <a:lstStyle/>
                    <a:p>
                      <a:pPr algn="l" fontAlgn="b"/>
                      <a:r>
                        <a:rPr lang="en-US" sz="1100" b="0" i="0" u="none" strike="noStrike">
                          <a:solidFill>
                            <a:srgbClr val="000000"/>
                          </a:solidFill>
                          <a:effectLst/>
                          <a:latin typeface="Arial" panose="020B0604020202020204" pitchFamily="34" charset="0"/>
                        </a:rPr>
                        <a:t>Rural</a:t>
                      </a:r>
                    </a:p>
                  </a:txBody>
                  <a:tcPr marL="9640" marR="9640" marT="964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100" b="0" i="0" u="none" strike="noStrike">
                          <a:solidFill>
                            <a:srgbClr val="000000"/>
                          </a:solidFill>
                          <a:effectLst/>
                          <a:latin typeface="Arial" panose="020B0604020202020204" pitchFamily="34" charset="0"/>
                        </a:rPr>
                        <a:t>Cluster Subdivision</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Single-family Large-lot</a:t>
                      </a:r>
                    </a:p>
                  </a:txBody>
                  <a:tcPr marL="9640" marR="9640" marT="96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1100" b="0" i="0" u="none" strike="noStrike">
                          <a:solidFill>
                            <a:srgbClr val="000000"/>
                          </a:solidFill>
                          <a:effectLst/>
                          <a:latin typeface="Arial" panose="020B0604020202020204" pitchFamily="34" charset="0"/>
                        </a:rPr>
                        <a:t>Agricultural</a:t>
                      </a:r>
                    </a:p>
                  </a:txBody>
                  <a:tcPr marL="9640" marR="9640" marT="964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580191290"/>
                  </a:ext>
                </a:extLst>
              </a:tr>
              <a:tr h="1542588">
                <a:tc>
                  <a:txBody>
                    <a:bodyPr/>
                    <a:lstStyle/>
                    <a:p>
                      <a:pPr algn="l" fontAlgn="b"/>
                      <a:r>
                        <a:rPr lang="en-US" sz="1100" b="0" i="0" u="none" strike="noStrike">
                          <a:solidFill>
                            <a:srgbClr val="000000"/>
                          </a:solidFill>
                          <a:effectLst/>
                          <a:latin typeface="Arial" panose="020B0604020202020204" pitchFamily="34" charset="0"/>
                        </a:rPr>
                        <a:t>Suburban</a:t>
                      </a:r>
                    </a:p>
                  </a:txBody>
                  <a:tcPr marL="9640" marR="9640" marT="964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100" b="0" i="0" u="none" strike="noStrike">
                          <a:solidFill>
                            <a:srgbClr val="000000"/>
                          </a:solidFill>
                          <a:effectLst/>
                          <a:latin typeface="Arial" panose="020B0604020202020204" pitchFamily="34" charset="0"/>
                        </a:rPr>
                        <a:t>Cluster Subdivision</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Single-family Suburban-lot</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Single-family Small-lot</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Courtyard Apartment</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Duplex</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Triplex/Fourplex</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Cottage Court</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Townhome</a:t>
                      </a:r>
                    </a:p>
                  </a:txBody>
                  <a:tcPr marL="9640" marR="9640" marT="96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1100" b="0" i="0" u="none" strike="noStrike">
                          <a:solidFill>
                            <a:srgbClr val="000000"/>
                          </a:solidFill>
                          <a:effectLst/>
                          <a:latin typeface="Arial" panose="020B0604020202020204" pitchFamily="34" charset="0"/>
                        </a:rPr>
                        <a:t>Light Industrial</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Neighborhood Shopping Center</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Mixed-use Neighborhood Scale </a:t>
                      </a:r>
                    </a:p>
                  </a:txBody>
                  <a:tcPr marL="9640" marR="9640" marT="964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774327677"/>
                  </a:ext>
                </a:extLst>
              </a:tr>
              <a:tr h="1172367">
                <a:tc>
                  <a:txBody>
                    <a:bodyPr/>
                    <a:lstStyle/>
                    <a:p>
                      <a:pPr algn="l" fontAlgn="b"/>
                      <a:r>
                        <a:rPr lang="en-US" sz="1100" b="0" i="0" u="none" strike="noStrike">
                          <a:solidFill>
                            <a:srgbClr val="000000"/>
                          </a:solidFill>
                          <a:effectLst/>
                          <a:latin typeface="Arial" panose="020B0604020202020204" pitchFamily="34" charset="0"/>
                        </a:rPr>
                        <a:t>Urban</a:t>
                      </a:r>
                    </a:p>
                  </a:txBody>
                  <a:tcPr marL="9640" marR="9640" marT="964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100" b="0" i="0" u="none" strike="noStrike">
                          <a:solidFill>
                            <a:srgbClr val="000000"/>
                          </a:solidFill>
                          <a:effectLst/>
                          <a:latin typeface="Arial" panose="020B0604020202020204" pitchFamily="34" charset="0"/>
                        </a:rPr>
                        <a:t>Single-family Small-lot</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Townhome</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Cottage Court</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Duplex</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Triplex/Fourplex</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Urban Apartment</a:t>
                      </a:r>
                    </a:p>
                  </a:txBody>
                  <a:tcPr marL="9640" marR="9640" marT="96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l" fontAlgn="b"/>
                      <a:r>
                        <a:rPr lang="en-US" sz="1100" b="0" i="0" u="none" strike="noStrike">
                          <a:solidFill>
                            <a:srgbClr val="000000"/>
                          </a:solidFill>
                          <a:effectLst/>
                          <a:latin typeface="Arial" panose="020B0604020202020204" pitchFamily="34" charset="0"/>
                        </a:rPr>
                        <a:t>Neighborhood Shopping Center</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Mixed-use Neighborhood Scale</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Mixed-use Community Scale</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Regional Office and Commercial</a:t>
                      </a:r>
                    </a:p>
                  </a:txBody>
                  <a:tcPr marL="9640" marR="9640" marT="964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189287851"/>
                  </a:ext>
                </a:extLst>
              </a:tr>
              <a:tr h="1464891">
                <a:tc>
                  <a:txBody>
                    <a:bodyPr/>
                    <a:lstStyle/>
                    <a:p>
                      <a:pPr algn="l" fontAlgn="b"/>
                      <a:r>
                        <a:rPr lang="en-US" sz="1100" b="0" i="0" u="none" strike="noStrike">
                          <a:solidFill>
                            <a:srgbClr val="000000"/>
                          </a:solidFill>
                          <a:effectLst/>
                          <a:latin typeface="Arial" panose="020B0604020202020204" pitchFamily="34" charset="0"/>
                        </a:rPr>
                        <a:t>Corridor</a:t>
                      </a:r>
                    </a:p>
                  </a:txBody>
                  <a:tcPr marL="9640" marR="9640" marT="964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100" b="0" i="0" u="none" strike="noStrike">
                          <a:solidFill>
                            <a:srgbClr val="000000"/>
                          </a:solidFill>
                          <a:effectLst/>
                          <a:latin typeface="Arial" panose="020B0604020202020204" pitchFamily="34" charset="0"/>
                        </a:rPr>
                        <a:t>Courtyard Apartment</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Urban Apartment</a:t>
                      </a:r>
                    </a:p>
                  </a:txBody>
                  <a:tcPr marL="9640" marR="9640" marT="96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1100" b="0" i="0" u="none" strike="noStrike">
                          <a:solidFill>
                            <a:srgbClr val="000000"/>
                          </a:solidFill>
                          <a:effectLst/>
                          <a:latin typeface="Arial" panose="020B0604020202020204" pitchFamily="34" charset="0"/>
                        </a:rPr>
                        <a:t>Mixed-use Regional Scale</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Mixed-use Community Scale</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Neighborhood Office and Commercial</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Regional Shopping Center</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Regional Office and Commercial</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Light Industrial</a:t>
                      </a:r>
                      <a:br>
                        <a:rPr lang="en-US" sz="1100" b="0" i="0" u="none" strike="noStrike">
                          <a:solidFill>
                            <a:srgbClr val="000000"/>
                          </a:solidFill>
                          <a:effectLst/>
                          <a:latin typeface="Arial" panose="020B0604020202020204" pitchFamily="34" charset="0"/>
                        </a:rPr>
                      </a:br>
                      <a:r>
                        <a:rPr lang="en-US" sz="1100" b="0" i="0" u="none" strike="noStrike">
                          <a:solidFill>
                            <a:srgbClr val="000000"/>
                          </a:solidFill>
                          <a:effectLst/>
                          <a:latin typeface="Arial" panose="020B0604020202020204" pitchFamily="34" charset="0"/>
                        </a:rPr>
                        <a:t>Heavy Industrial</a:t>
                      </a:r>
                    </a:p>
                  </a:txBody>
                  <a:tcPr marL="9640" marR="9640" marT="964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447852106"/>
                  </a:ext>
                </a:extLst>
              </a:tr>
            </a:tbl>
          </a:graphicData>
        </a:graphic>
      </p:graphicFrame>
      <p:sp>
        <p:nvSpPr>
          <p:cNvPr id="3" name="TextBox 2">
            <a:extLst>
              <a:ext uri="{FF2B5EF4-FFF2-40B4-BE49-F238E27FC236}">
                <a16:creationId xmlns:a16="http://schemas.microsoft.com/office/drawing/2014/main" id="{2D21FF3D-B4CA-C707-8016-9C2F6066B670}"/>
              </a:ext>
            </a:extLst>
          </p:cNvPr>
          <p:cNvSpPr txBox="1"/>
          <p:nvPr/>
        </p:nvSpPr>
        <p:spPr>
          <a:xfrm>
            <a:off x="6278879" y="167640"/>
            <a:ext cx="2103121" cy="646331"/>
          </a:xfrm>
          <a:prstGeom prst="rect">
            <a:avLst/>
          </a:prstGeom>
          <a:noFill/>
        </p:spPr>
        <p:txBody>
          <a:bodyPr wrap="square" rtlCol="0">
            <a:spAutoFit/>
          </a:bodyPr>
          <a:lstStyle/>
          <a:p>
            <a:r>
              <a:rPr lang="en-US"/>
              <a:t>Replace with new table/matrix image</a:t>
            </a:r>
          </a:p>
        </p:txBody>
      </p:sp>
    </p:spTree>
    <p:extLst>
      <p:ext uri="{BB962C8B-B14F-4D97-AF65-F5344CB8AC3E}">
        <p14:creationId xmlns:p14="http://schemas.microsoft.com/office/powerpoint/2010/main" val="1661336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64F307CC6335438DC7FC2EE50994E6" ma:contentTypeVersion="10" ma:contentTypeDescription="Create a new document." ma:contentTypeScope="" ma:versionID="29923190b24da8bcf7bc37bb7b3d285b">
  <xsd:schema xmlns:xsd="http://www.w3.org/2001/XMLSchema" xmlns:xs="http://www.w3.org/2001/XMLSchema" xmlns:p="http://schemas.microsoft.com/office/2006/metadata/properties" xmlns:ns2="a87a4276-d067-40ae-8154-cccc31124d9e" xmlns:ns3="18956887-1ea4-43f1-84ed-b48429bfc048" targetNamespace="http://schemas.microsoft.com/office/2006/metadata/properties" ma:root="true" ma:fieldsID="35e5eee5bf2f78c5ea57f9d56b3c50eb" ns2:_="" ns3:_="">
    <xsd:import namespace="a87a4276-d067-40ae-8154-cccc31124d9e"/>
    <xsd:import namespace="18956887-1ea4-43f1-84ed-b48429bfc04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7a4276-d067-40ae-8154-cccc31124d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8956887-1ea4-43f1-84ed-b48429bfc04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EA4F72-7DDE-4E4E-9F6A-6474A167C078}">
  <ds:schemaRefs>
    <ds:schemaRef ds:uri="http://schemas.microsoft.com/sharepoint/v3/contenttype/forms"/>
  </ds:schemaRefs>
</ds:datastoreItem>
</file>

<file path=customXml/itemProps2.xml><?xml version="1.0" encoding="utf-8"?>
<ds:datastoreItem xmlns:ds="http://schemas.openxmlformats.org/officeDocument/2006/customXml" ds:itemID="{D4525359-1974-41E3-816F-BBBD248EB1CE}">
  <ds:schemaRefs>
    <ds:schemaRef ds:uri="18956887-1ea4-43f1-84ed-b48429bfc048"/>
    <ds:schemaRef ds:uri="a87a4276-d067-40ae-8154-cccc31124d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7C5419E-8273-4779-9C3A-FA311F0120DE}">
  <ds:schemaRefs>
    <ds:schemaRef ds:uri="http://schemas.microsoft.com/office/infopath/2007/PartnerControls"/>
    <ds:schemaRef ds:uri="18956887-1ea4-43f1-84ed-b48429bfc048"/>
    <ds:schemaRef ds:uri="http://www.w3.org/XML/1998/namespace"/>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a87a4276-d067-40ae-8154-cccc31124d9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3465</Words>
  <Application>Microsoft Office PowerPoint</Application>
  <PresentationFormat>On-screen Show (4:3)</PresentationFormat>
  <Paragraphs>658</Paragraphs>
  <Slides>36</Slides>
  <Notes>21</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Century Gothic</vt:lpstr>
      <vt:lpstr>Wingdings</vt:lpstr>
      <vt:lpstr>Office Theme</vt:lpstr>
      <vt:lpstr>PowerPoint Presentation</vt:lpstr>
      <vt:lpstr>Roadmap</vt:lpstr>
      <vt:lpstr>Context Areas: Overview</vt:lpstr>
      <vt:lpstr>Context Areas: Rural</vt:lpstr>
      <vt:lpstr>Context Areas: Suburban</vt:lpstr>
      <vt:lpstr>Context Areas: Urban/Compact</vt:lpstr>
      <vt:lpstr>Context Areas: Corridor</vt:lpstr>
      <vt:lpstr>Context Areas: Overview</vt:lpstr>
      <vt:lpstr>Zoning Districts</vt:lpstr>
      <vt:lpstr>Zoning Districts: R-AP</vt:lpstr>
      <vt:lpstr>Zoning Districts: R-MU </vt:lpstr>
      <vt:lpstr>Zoning Districts: S-RE</vt:lpstr>
      <vt:lpstr>Zoning Districts: S-MU</vt:lpstr>
      <vt:lpstr>Zoning Districts: S-LC</vt:lpstr>
      <vt:lpstr>Zoning Districts: S-RC</vt:lpstr>
      <vt:lpstr>Zoning Districts: S-FI</vt:lpstr>
      <vt:lpstr>Zoning Districts: U-DT</vt:lpstr>
      <vt:lpstr>Zoning Districts: U-TS</vt:lpstr>
      <vt:lpstr>Zoning Districts: C-IS</vt:lpstr>
      <vt:lpstr>Zoning Districts: C-BW</vt:lpstr>
      <vt:lpstr>Zoning Districts: C-TT</vt:lpstr>
      <vt:lpstr>Implementation Options:</vt:lpstr>
      <vt:lpstr>Implementation Options:</vt:lpstr>
      <vt:lpstr>Implementation Options:</vt:lpstr>
      <vt:lpstr>Implementation Options:</vt:lpstr>
      <vt:lpstr>Implementation Options:</vt:lpstr>
      <vt:lpstr>Uses</vt:lpstr>
      <vt:lpstr>Building Types</vt:lpstr>
      <vt:lpstr>Building Types</vt:lpstr>
      <vt:lpstr>Building Types</vt:lpstr>
      <vt:lpstr>Building Types</vt:lpstr>
      <vt:lpstr>Building Types</vt:lpstr>
      <vt:lpstr>Building Type Matrix</vt:lpstr>
      <vt:lpstr>In Other News</vt:lpstr>
      <vt:lpstr>In Other News</vt:lpstr>
      <vt:lpstr>Building Type Matrix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Dawn Warrick</dc:creator>
  <cp:lastModifiedBy>Dawn Warrick</cp:lastModifiedBy>
  <cp:revision>1</cp:revision>
  <dcterms:created xsi:type="dcterms:W3CDTF">2023-08-17T22:45:36Z</dcterms:created>
  <dcterms:modified xsi:type="dcterms:W3CDTF">2024-01-08T23:46:19Z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2023-08-17T00:00:00Z</vt:filetime>
  </property>
  <property fmtid="{D5CDD505-2E9C-101B-9397-08002B2CF9AE}" pid="3" name="Creator">
    <vt:lpwstr>Adobe InDesign 18.4 (Windows)</vt:lpwstr>
  </property>
  <property fmtid="{D5CDD505-2E9C-101B-9397-08002B2CF9AE}" pid="4" name="LastSaved">
    <vt:filetime>2023-08-17T00:00:00Z</vt:filetime>
  </property>
  <property fmtid="{D5CDD505-2E9C-101B-9397-08002B2CF9AE}" pid="5" name="ContentTypeId">
    <vt:lpwstr>0x0101008664F307CC6335438DC7FC2EE50994E6</vt:lpwstr>
  </property>
</Properties>
</file>