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0" r:id="rId4"/>
    <p:sldId id="258" r:id="rId5"/>
    <p:sldId id="259" r:id="rId6"/>
    <p:sldId id="272" r:id="rId7"/>
    <p:sldId id="265" r:id="rId8"/>
    <p:sldId id="263" r:id="rId9"/>
    <p:sldId id="264" r:id="rId10"/>
    <p:sldId id="266" r:id="rId11"/>
    <p:sldId id="267" r:id="rId12"/>
    <p:sldId id="268" r:id="rId13"/>
    <p:sldId id="262" r:id="rId14"/>
    <p:sldId id="261" r:id="rId15"/>
    <p:sldId id="269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7CDC2"/>
    <a:srgbClr val="EF922A"/>
    <a:srgbClr val="A42145"/>
    <a:srgbClr val="41675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CBC620A-D207-4817-8B6D-B144B17C87F2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EC306D1-B569-4ED0-8550-B44668A115CD}">
      <dgm:prSet phldrT="[Text]"/>
      <dgm:spPr>
        <a:solidFill>
          <a:srgbClr val="41675C"/>
        </a:solidFill>
      </dgm:spPr>
      <dgm:t>
        <a:bodyPr/>
        <a:lstStyle/>
        <a:p>
          <a:r>
            <a:rPr lang="en-US" b="1" dirty="0">
              <a:latin typeface="Century Gothic" panose="020B0502020202020204" pitchFamily="34" charset="0"/>
            </a:rPr>
            <a:t>UDC</a:t>
          </a:r>
        </a:p>
      </dgm:t>
    </dgm:pt>
    <dgm:pt modelId="{512828F8-7A06-45B7-B57D-75A10A20345A}" type="parTrans" cxnId="{266F78E8-F2CF-4B4C-8998-BFA2075D7B08}">
      <dgm:prSet/>
      <dgm:spPr/>
      <dgm:t>
        <a:bodyPr/>
        <a:lstStyle/>
        <a:p>
          <a:endParaRPr lang="en-US"/>
        </a:p>
      </dgm:t>
    </dgm:pt>
    <dgm:pt modelId="{7789C8FF-98EB-440F-9B07-E6EDF73D673B}" type="sibTrans" cxnId="{266F78E8-F2CF-4B4C-8998-BFA2075D7B08}">
      <dgm:prSet/>
      <dgm:spPr/>
      <dgm:t>
        <a:bodyPr/>
        <a:lstStyle/>
        <a:p>
          <a:endParaRPr lang="en-US"/>
        </a:p>
      </dgm:t>
    </dgm:pt>
    <dgm:pt modelId="{6ABED62E-430B-43A3-A47E-9227C1CC167B}">
      <dgm:prSet phldrT="[Text]" custT="1"/>
      <dgm:spPr>
        <a:solidFill>
          <a:srgbClr val="A42145"/>
        </a:solidFill>
      </dgm:spPr>
      <dgm:t>
        <a:bodyPr/>
        <a:lstStyle/>
        <a:p>
          <a:r>
            <a:rPr lang="en-US" sz="1200" b="1" dirty="0">
              <a:latin typeface="Century Gothic" panose="020B0502020202020204" pitchFamily="34" charset="0"/>
            </a:rPr>
            <a:t>Zoning</a:t>
          </a:r>
        </a:p>
      </dgm:t>
    </dgm:pt>
    <dgm:pt modelId="{C7CBB3C8-FA25-41B3-A06E-349DFF66304D}" type="parTrans" cxnId="{32AF45EE-8DB6-4A5F-BEC3-653610286DF4}">
      <dgm:prSet/>
      <dgm:spPr/>
      <dgm:t>
        <a:bodyPr/>
        <a:lstStyle/>
        <a:p>
          <a:endParaRPr lang="en-US"/>
        </a:p>
      </dgm:t>
    </dgm:pt>
    <dgm:pt modelId="{1B2EEB44-E76A-45E8-9EC5-2884CDC99580}" type="sibTrans" cxnId="{32AF45EE-8DB6-4A5F-BEC3-653610286DF4}">
      <dgm:prSet/>
      <dgm:spPr>
        <a:solidFill>
          <a:srgbClr val="41675C"/>
        </a:solidFill>
      </dgm:spPr>
      <dgm:t>
        <a:bodyPr/>
        <a:lstStyle/>
        <a:p>
          <a:endParaRPr lang="en-US"/>
        </a:p>
      </dgm:t>
    </dgm:pt>
    <dgm:pt modelId="{82FD2CFA-9CD3-4C59-BF54-D7D86151A30F}">
      <dgm:prSet phldrT="[Text]" custT="1"/>
      <dgm:spPr>
        <a:solidFill>
          <a:srgbClr val="A42145"/>
        </a:solidFill>
      </dgm:spPr>
      <dgm:t>
        <a:bodyPr/>
        <a:lstStyle/>
        <a:p>
          <a:r>
            <a:rPr lang="en-US" sz="1200" b="1" dirty="0">
              <a:latin typeface="Century Gothic" panose="020B0502020202020204" pitchFamily="34" charset="0"/>
            </a:rPr>
            <a:t>Subdivisions</a:t>
          </a:r>
        </a:p>
      </dgm:t>
    </dgm:pt>
    <dgm:pt modelId="{C7690E26-CEBB-44EE-BCA0-0ABF1D9FD941}" type="parTrans" cxnId="{99672E38-3316-436E-852A-49ED1266847A}">
      <dgm:prSet/>
      <dgm:spPr/>
      <dgm:t>
        <a:bodyPr/>
        <a:lstStyle/>
        <a:p>
          <a:endParaRPr lang="en-US"/>
        </a:p>
      </dgm:t>
    </dgm:pt>
    <dgm:pt modelId="{4FB879B6-C565-4464-9431-14BD8794B65B}" type="sibTrans" cxnId="{99672E38-3316-436E-852A-49ED1266847A}">
      <dgm:prSet/>
      <dgm:spPr>
        <a:solidFill>
          <a:srgbClr val="41675C"/>
        </a:solidFill>
      </dgm:spPr>
      <dgm:t>
        <a:bodyPr/>
        <a:lstStyle/>
        <a:p>
          <a:endParaRPr lang="en-US"/>
        </a:p>
      </dgm:t>
    </dgm:pt>
    <dgm:pt modelId="{64BCB3D0-F16F-4E2F-9BE8-CB2C1C53966B}">
      <dgm:prSet phldrT="[Text]" custT="1"/>
      <dgm:spPr>
        <a:solidFill>
          <a:srgbClr val="A42145"/>
        </a:solidFill>
      </dgm:spPr>
      <dgm:t>
        <a:bodyPr/>
        <a:lstStyle/>
        <a:p>
          <a:r>
            <a:rPr lang="en-US" sz="1200" b="1" dirty="0">
              <a:latin typeface="Century Gothic" panose="020B0502020202020204" pitchFamily="34" charset="0"/>
            </a:rPr>
            <a:t>Quality</a:t>
          </a:r>
        </a:p>
        <a:p>
          <a:r>
            <a:rPr lang="en-US" sz="1100" b="1" dirty="0">
              <a:latin typeface="Century Gothic" panose="020B0502020202020204" pitchFamily="34" charset="0"/>
            </a:rPr>
            <a:t>Development</a:t>
          </a:r>
        </a:p>
      </dgm:t>
    </dgm:pt>
    <dgm:pt modelId="{08D8A925-0F62-47D0-9A85-9A7D89FF51CE}" type="parTrans" cxnId="{C4F4B699-BB35-4C94-B925-9A01DABDEBE1}">
      <dgm:prSet/>
      <dgm:spPr/>
      <dgm:t>
        <a:bodyPr/>
        <a:lstStyle/>
        <a:p>
          <a:endParaRPr lang="en-US"/>
        </a:p>
      </dgm:t>
    </dgm:pt>
    <dgm:pt modelId="{345CF1C1-1B67-4926-9EDE-2D5DB10E3A59}" type="sibTrans" cxnId="{C4F4B699-BB35-4C94-B925-9A01DABDEBE1}">
      <dgm:prSet/>
      <dgm:spPr>
        <a:solidFill>
          <a:srgbClr val="41675C"/>
        </a:solidFill>
      </dgm:spPr>
      <dgm:t>
        <a:bodyPr/>
        <a:lstStyle/>
        <a:p>
          <a:endParaRPr lang="en-US"/>
        </a:p>
      </dgm:t>
    </dgm:pt>
    <dgm:pt modelId="{200C433E-8B02-4DAB-86C8-3285C2EE9E85}">
      <dgm:prSet phldrT="[Text]" custT="1"/>
      <dgm:spPr>
        <a:solidFill>
          <a:srgbClr val="A42145"/>
        </a:solidFill>
      </dgm:spPr>
      <dgm:t>
        <a:bodyPr/>
        <a:lstStyle/>
        <a:p>
          <a:r>
            <a:rPr lang="en-US" sz="1200" b="1" dirty="0">
              <a:latin typeface="Century Gothic" panose="020B0502020202020204" pitchFamily="34" charset="0"/>
            </a:rPr>
            <a:t>Design</a:t>
          </a:r>
          <a:r>
            <a:rPr lang="en-US" sz="1200" b="0" dirty="0"/>
            <a:t> </a:t>
          </a:r>
          <a:r>
            <a:rPr lang="en-US" sz="1200" b="1" dirty="0">
              <a:latin typeface="Century Gothic" panose="020B0502020202020204" pitchFamily="34" charset="0"/>
            </a:rPr>
            <a:t>Standards</a:t>
          </a:r>
        </a:p>
      </dgm:t>
    </dgm:pt>
    <dgm:pt modelId="{23F83466-B100-46BC-B25E-2F8C28F02587}" type="parTrans" cxnId="{F844623B-D919-4F2C-8603-7CA07BF88855}">
      <dgm:prSet/>
      <dgm:spPr/>
      <dgm:t>
        <a:bodyPr/>
        <a:lstStyle/>
        <a:p>
          <a:endParaRPr lang="en-US"/>
        </a:p>
      </dgm:t>
    </dgm:pt>
    <dgm:pt modelId="{255BC4AB-689A-46F9-B306-2883B148C03E}" type="sibTrans" cxnId="{F844623B-D919-4F2C-8603-7CA07BF88855}">
      <dgm:prSet/>
      <dgm:spPr>
        <a:solidFill>
          <a:srgbClr val="41675C"/>
        </a:solidFill>
      </dgm:spPr>
      <dgm:t>
        <a:bodyPr/>
        <a:lstStyle/>
        <a:p>
          <a:endParaRPr lang="en-US"/>
        </a:p>
      </dgm:t>
    </dgm:pt>
    <dgm:pt modelId="{FFBA21CC-1CEC-4C20-98D4-0053A1565DF0}">
      <dgm:prSet custT="1"/>
      <dgm:spPr>
        <a:solidFill>
          <a:srgbClr val="A42145"/>
        </a:solidFill>
      </dgm:spPr>
      <dgm:t>
        <a:bodyPr/>
        <a:lstStyle/>
        <a:p>
          <a:r>
            <a:rPr lang="en-US" sz="1200" b="1" dirty="0">
              <a:latin typeface="Century Gothic" panose="020B0502020202020204" pitchFamily="34" charset="0"/>
            </a:rPr>
            <a:t>Streamlined Processes</a:t>
          </a:r>
        </a:p>
      </dgm:t>
    </dgm:pt>
    <dgm:pt modelId="{AFB3E74C-487A-4A6F-9E02-4A5E3F6A995A}" type="parTrans" cxnId="{827A2DAA-7866-427F-8B99-597384927959}">
      <dgm:prSet/>
      <dgm:spPr/>
      <dgm:t>
        <a:bodyPr/>
        <a:lstStyle/>
        <a:p>
          <a:endParaRPr lang="en-US"/>
        </a:p>
      </dgm:t>
    </dgm:pt>
    <dgm:pt modelId="{9B14BD65-6D2F-4852-BCDA-77A0B7C58FF7}" type="sibTrans" cxnId="{827A2DAA-7866-427F-8B99-597384927959}">
      <dgm:prSet/>
      <dgm:spPr>
        <a:solidFill>
          <a:srgbClr val="41675C"/>
        </a:solidFill>
      </dgm:spPr>
      <dgm:t>
        <a:bodyPr/>
        <a:lstStyle/>
        <a:p>
          <a:endParaRPr lang="en-US"/>
        </a:p>
      </dgm:t>
    </dgm:pt>
    <dgm:pt modelId="{3E3970F9-0A51-4261-990B-CCBFC205FB68}">
      <dgm:prSet custT="1"/>
      <dgm:spPr>
        <a:solidFill>
          <a:srgbClr val="A42145"/>
        </a:solidFill>
      </dgm:spPr>
      <dgm:t>
        <a:bodyPr/>
        <a:lstStyle/>
        <a:p>
          <a:r>
            <a:rPr lang="en-US" sz="1200" b="1" dirty="0">
              <a:latin typeface="Century Gothic" panose="020B0502020202020204" pitchFamily="34" charset="0"/>
            </a:rPr>
            <a:t>Signage</a:t>
          </a:r>
        </a:p>
      </dgm:t>
    </dgm:pt>
    <dgm:pt modelId="{567DE624-1AA4-42AB-ACAF-8CF6D92D0F17}" type="parTrans" cxnId="{A85D48BF-4A26-42DA-8F94-133F728FD04E}">
      <dgm:prSet/>
      <dgm:spPr/>
      <dgm:t>
        <a:bodyPr/>
        <a:lstStyle/>
        <a:p>
          <a:endParaRPr lang="en-US"/>
        </a:p>
      </dgm:t>
    </dgm:pt>
    <dgm:pt modelId="{73E719F7-FE4F-4CD2-B388-5C9F266765D8}" type="sibTrans" cxnId="{A85D48BF-4A26-42DA-8F94-133F728FD04E}">
      <dgm:prSet/>
      <dgm:spPr>
        <a:solidFill>
          <a:srgbClr val="41675C"/>
        </a:solidFill>
      </dgm:spPr>
      <dgm:t>
        <a:bodyPr/>
        <a:lstStyle/>
        <a:p>
          <a:endParaRPr lang="en-US"/>
        </a:p>
      </dgm:t>
    </dgm:pt>
    <dgm:pt modelId="{D9F3B183-0904-4336-A430-E6D827F16485}" type="pres">
      <dgm:prSet presAssocID="{0CBC620A-D207-4817-8B6D-B144B17C87F2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DC1F38DD-7EA3-457B-8339-CAB0F06AEDE7}" type="pres">
      <dgm:prSet presAssocID="{2EC306D1-B569-4ED0-8550-B44668A115CD}" presName="centerShape" presStyleLbl="node0" presStyleIdx="0" presStyleCnt="1"/>
      <dgm:spPr/>
    </dgm:pt>
    <dgm:pt modelId="{A4807B90-F1C0-4D05-B241-A46AB07D8EE2}" type="pres">
      <dgm:prSet presAssocID="{6ABED62E-430B-43A3-A47E-9227C1CC167B}" presName="node" presStyleLbl="node1" presStyleIdx="0" presStyleCnt="6">
        <dgm:presLayoutVars>
          <dgm:bulletEnabled val="1"/>
        </dgm:presLayoutVars>
      </dgm:prSet>
      <dgm:spPr/>
    </dgm:pt>
    <dgm:pt modelId="{1A5E2655-450A-4385-88AB-B2DBE28FF180}" type="pres">
      <dgm:prSet presAssocID="{6ABED62E-430B-43A3-A47E-9227C1CC167B}" presName="dummy" presStyleCnt="0"/>
      <dgm:spPr/>
    </dgm:pt>
    <dgm:pt modelId="{6BCFEC10-99EE-4F57-9355-BF57991E21B8}" type="pres">
      <dgm:prSet presAssocID="{1B2EEB44-E76A-45E8-9EC5-2884CDC99580}" presName="sibTrans" presStyleLbl="sibTrans2D1" presStyleIdx="0" presStyleCnt="6"/>
      <dgm:spPr/>
    </dgm:pt>
    <dgm:pt modelId="{10EFA21F-2357-4D0E-A9BC-ED6019A4FF04}" type="pres">
      <dgm:prSet presAssocID="{82FD2CFA-9CD3-4C59-BF54-D7D86151A30F}" presName="node" presStyleLbl="node1" presStyleIdx="1" presStyleCnt="6">
        <dgm:presLayoutVars>
          <dgm:bulletEnabled val="1"/>
        </dgm:presLayoutVars>
      </dgm:prSet>
      <dgm:spPr/>
    </dgm:pt>
    <dgm:pt modelId="{8A4A047D-323F-4527-89B9-EBAB8286FE85}" type="pres">
      <dgm:prSet presAssocID="{82FD2CFA-9CD3-4C59-BF54-D7D86151A30F}" presName="dummy" presStyleCnt="0"/>
      <dgm:spPr/>
    </dgm:pt>
    <dgm:pt modelId="{9DBBBEFE-6291-421F-A747-AFE4CF1E4CC3}" type="pres">
      <dgm:prSet presAssocID="{4FB879B6-C565-4464-9431-14BD8794B65B}" presName="sibTrans" presStyleLbl="sibTrans2D1" presStyleIdx="1" presStyleCnt="6" custLinFactNeighborX="0" custLinFactNeighborY="-316"/>
      <dgm:spPr/>
    </dgm:pt>
    <dgm:pt modelId="{13D38605-63E8-45E8-B3A3-3F96D8D4A835}" type="pres">
      <dgm:prSet presAssocID="{3E3970F9-0A51-4261-990B-CCBFC205FB68}" presName="node" presStyleLbl="node1" presStyleIdx="2" presStyleCnt="6">
        <dgm:presLayoutVars>
          <dgm:bulletEnabled val="1"/>
        </dgm:presLayoutVars>
      </dgm:prSet>
      <dgm:spPr/>
    </dgm:pt>
    <dgm:pt modelId="{C0F4C3D0-E023-4CF1-9CB8-DCDF48185B4D}" type="pres">
      <dgm:prSet presAssocID="{3E3970F9-0A51-4261-990B-CCBFC205FB68}" presName="dummy" presStyleCnt="0"/>
      <dgm:spPr/>
    </dgm:pt>
    <dgm:pt modelId="{46A42F5C-BD11-426D-A92C-902E0782207A}" type="pres">
      <dgm:prSet presAssocID="{73E719F7-FE4F-4CD2-B388-5C9F266765D8}" presName="sibTrans" presStyleLbl="sibTrans2D1" presStyleIdx="2" presStyleCnt="6"/>
      <dgm:spPr/>
    </dgm:pt>
    <dgm:pt modelId="{EF69B2B4-4FA7-4F7C-A89C-12F962818CC3}" type="pres">
      <dgm:prSet presAssocID="{FFBA21CC-1CEC-4C20-98D4-0053A1565DF0}" presName="node" presStyleLbl="node1" presStyleIdx="3" presStyleCnt="6">
        <dgm:presLayoutVars>
          <dgm:bulletEnabled val="1"/>
        </dgm:presLayoutVars>
      </dgm:prSet>
      <dgm:spPr/>
    </dgm:pt>
    <dgm:pt modelId="{217C81AC-635D-4071-A738-6A09BCAE35D2}" type="pres">
      <dgm:prSet presAssocID="{FFBA21CC-1CEC-4C20-98D4-0053A1565DF0}" presName="dummy" presStyleCnt="0"/>
      <dgm:spPr/>
    </dgm:pt>
    <dgm:pt modelId="{AE80988C-75B6-47D4-9FD9-12088FC72AFF}" type="pres">
      <dgm:prSet presAssocID="{9B14BD65-6D2F-4852-BCDA-77A0B7C58FF7}" presName="sibTrans" presStyleLbl="sibTrans2D1" presStyleIdx="3" presStyleCnt="6" custLinFactNeighborX="0" custLinFactNeighborY="-316"/>
      <dgm:spPr/>
    </dgm:pt>
    <dgm:pt modelId="{4570B559-6869-40DB-B8B9-70F082F1BAA9}" type="pres">
      <dgm:prSet presAssocID="{64BCB3D0-F16F-4E2F-9BE8-CB2C1C53966B}" presName="node" presStyleLbl="node1" presStyleIdx="4" presStyleCnt="6" custScaleX="96439">
        <dgm:presLayoutVars>
          <dgm:bulletEnabled val="1"/>
        </dgm:presLayoutVars>
      </dgm:prSet>
      <dgm:spPr/>
    </dgm:pt>
    <dgm:pt modelId="{6701A4EC-6670-4AB6-B536-1C5C13FF2653}" type="pres">
      <dgm:prSet presAssocID="{64BCB3D0-F16F-4E2F-9BE8-CB2C1C53966B}" presName="dummy" presStyleCnt="0"/>
      <dgm:spPr/>
    </dgm:pt>
    <dgm:pt modelId="{CF366CC2-9B79-48D9-B269-D6876C36C7B2}" type="pres">
      <dgm:prSet presAssocID="{345CF1C1-1B67-4926-9EDE-2D5DB10E3A59}" presName="sibTrans" presStyleLbl="sibTrans2D1" presStyleIdx="4" presStyleCnt="6"/>
      <dgm:spPr/>
    </dgm:pt>
    <dgm:pt modelId="{1D5687CC-82D6-47F9-B624-256F0F3B0CC3}" type="pres">
      <dgm:prSet presAssocID="{200C433E-8B02-4DAB-86C8-3285C2EE9E85}" presName="node" presStyleLbl="node1" presStyleIdx="5" presStyleCnt="6">
        <dgm:presLayoutVars>
          <dgm:bulletEnabled val="1"/>
        </dgm:presLayoutVars>
      </dgm:prSet>
      <dgm:spPr/>
    </dgm:pt>
    <dgm:pt modelId="{1FF67E38-0D0D-4F00-AC46-32433058BDF2}" type="pres">
      <dgm:prSet presAssocID="{200C433E-8B02-4DAB-86C8-3285C2EE9E85}" presName="dummy" presStyleCnt="0"/>
      <dgm:spPr/>
    </dgm:pt>
    <dgm:pt modelId="{CE188D5B-8154-41EE-8498-C5580E974D91}" type="pres">
      <dgm:prSet presAssocID="{255BC4AB-689A-46F9-B306-2883B148C03E}" presName="sibTrans" presStyleLbl="sibTrans2D1" presStyleIdx="5" presStyleCnt="6"/>
      <dgm:spPr/>
    </dgm:pt>
  </dgm:ptLst>
  <dgm:cxnLst>
    <dgm:cxn modelId="{3852CC10-0092-4EBA-B354-37FC7C43E8E7}" type="presOf" srcId="{345CF1C1-1B67-4926-9EDE-2D5DB10E3A59}" destId="{CF366CC2-9B79-48D9-B269-D6876C36C7B2}" srcOrd="0" destOrd="0" presId="urn:microsoft.com/office/officeart/2005/8/layout/radial6"/>
    <dgm:cxn modelId="{99672E38-3316-436E-852A-49ED1266847A}" srcId="{2EC306D1-B569-4ED0-8550-B44668A115CD}" destId="{82FD2CFA-9CD3-4C59-BF54-D7D86151A30F}" srcOrd="1" destOrd="0" parTransId="{C7690E26-CEBB-44EE-BCA0-0ABF1D9FD941}" sibTransId="{4FB879B6-C565-4464-9431-14BD8794B65B}"/>
    <dgm:cxn modelId="{F844623B-D919-4F2C-8603-7CA07BF88855}" srcId="{2EC306D1-B569-4ED0-8550-B44668A115CD}" destId="{200C433E-8B02-4DAB-86C8-3285C2EE9E85}" srcOrd="5" destOrd="0" parTransId="{23F83466-B100-46BC-B25E-2F8C28F02587}" sibTransId="{255BC4AB-689A-46F9-B306-2883B148C03E}"/>
    <dgm:cxn modelId="{1C5A0763-57A8-4169-8382-A613B17136A0}" type="presOf" srcId="{1B2EEB44-E76A-45E8-9EC5-2884CDC99580}" destId="{6BCFEC10-99EE-4F57-9355-BF57991E21B8}" srcOrd="0" destOrd="0" presId="urn:microsoft.com/office/officeart/2005/8/layout/radial6"/>
    <dgm:cxn modelId="{A83C2146-5D99-4860-A701-F90473EDEB8F}" type="presOf" srcId="{73E719F7-FE4F-4CD2-B388-5C9F266765D8}" destId="{46A42F5C-BD11-426D-A92C-902E0782207A}" srcOrd="0" destOrd="0" presId="urn:microsoft.com/office/officeart/2005/8/layout/radial6"/>
    <dgm:cxn modelId="{94CFC767-F2D0-4F3F-BA7F-7F54EBCAC782}" type="presOf" srcId="{6ABED62E-430B-43A3-A47E-9227C1CC167B}" destId="{A4807B90-F1C0-4D05-B241-A46AB07D8EE2}" srcOrd="0" destOrd="0" presId="urn:microsoft.com/office/officeart/2005/8/layout/radial6"/>
    <dgm:cxn modelId="{B3475B49-5C74-47EC-AA4F-B6DCFDBEA1CC}" type="presOf" srcId="{0CBC620A-D207-4817-8B6D-B144B17C87F2}" destId="{D9F3B183-0904-4336-A430-E6D827F16485}" srcOrd="0" destOrd="0" presId="urn:microsoft.com/office/officeart/2005/8/layout/radial6"/>
    <dgm:cxn modelId="{869F8A49-07C3-47B5-A62C-7000B63F04AC}" type="presOf" srcId="{FFBA21CC-1CEC-4C20-98D4-0053A1565DF0}" destId="{EF69B2B4-4FA7-4F7C-A89C-12F962818CC3}" srcOrd="0" destOrd="0" presId="urn:microsoft.com/office/officeart/2005/8/layout/radial6"/>
    <dgm:cxn modelId="{B3233B79-7D97-43D0-AA35-04C2C50F479E}" type="presOf" srcId="{255BC4AB-689A-46F9-B306-2883B148C03E}" destId="{CE188D5B-8154-41EE-8498-C5580E974D91}" srcOrd="0" destOrd="0" presId="urn:microsoft.com/office/officeart/2005/8/layout/radial6"/>
    <dgm:cxn modelId="{AF6AEE7D-C879-410F-B964-9FE8B7A2D60F}" type="presOf" srcId="{2EC306D1-B569-4ED0-8550-B44668A115CD}" destId="{DC1F38DD-7EA3-457B-8339-CAB0F06AEDE7}" srcOrd="0" destOrd="0" presId="urn:microsoft.com/office/officeart/2005/8/layout/radial6"/>
    <dgm:cxn modelId="{6B2B6F8A-BE0C-44EB-8B90-8B6740D75463}" type="presOf" srcId="{200C433E-8B02-4DAB-86C8-3285C2EE9E85}" destId="{1D5687CC-82D6-47F9-B624-256F0F3B0CC3}" srcOrd="0" destOrd="0" presId="urn:microsoft.com/office/officeart/2005/8/layout/radial6"/>
    <dgm:cxn modelId="{B3666892-B595-414C-8D24-E64BB1B38D4C}" type="presOf" srcId="{82FD2CFA-9CD3-4C59-BF54-D7D86151A30F}" destId="{10EFA21F-2357-4D0E-A9BC-ED6019A4FF04}" srcOrd="0" destOrd="0" presId="urn:microsoft.com/office/officeart/2005/8/layout/radial6"/>
    <dgm:cxn modelId="{C4F4B699-BB35-4C94-B925-9A01DABDEBE1}" srcId="{2EC306D1-B569-4ED0-8550-B44668A115CD}" destId="{64BCB3D0-F16F-4E2F-9BE8-CB2C1C53966B}" srcOrd="4" destOrd="0" parTransId="{08D8A925-0F62-47D0-9A85-9A7D89FF51CE}" sibTransId="{345CF1C1-1B67-4926-9EDE-2D5DB10E3A59}"/>
    <dgm:cxn modelId="{C086759C-54ED-4A58-A26E-DF15A0C9E0B5}" type="presOf" srcId="{3E3970F9-0A51-4261-990B-CCBFC205FB68}" destId="{13D38605-63E8-45E8-B3A3-3F96D8D4A835}" srcOrd="0" destOrd="0" presId="urn:microsoft.com/office/officeart/2005/8/layout/radial6"/>
    <dgm:cxn modelId="{827A2DAA-7866-427F-8B99-597384927959}" srcId="{2EC306D1-B569-4ED0-8550-B44668A115CD}" destId="{FFBA21CC-1CEC-4C20-98D4-0053A1565DF0}" srcOrd="3" destOrd="0" parTransId="{AFB3E74C-487A-4A6F-9E02-4A5E3F6A995A}" sibTransId="{9B14BD65-6D2F-4852-BCDA-77A0B7C58FF7}"/>
    <dgm:cxn modelId="{A9563BAE-DB73-42A3-B2F7-9460EDD06026}" type="presOf" srcId="{64BCB3D0-F16F-4E2F-9BE8-CB2C1C53966B}" destId="{4570B559-6869-40DB-B8B9-70F082F1BAA9}" srcOrd="0" destOrd="0" presId="urn:microsoft.com/office/officeart/2005/8/layout/radial6"/>
    <dgm:cxn modelId="{A85D48BF-4A26-42DA-8F94-133F728FD04E}" srcId="{2EC306D1-B569-4ED0-8550-B44668A115CD}" destId="{3E3970F9-0A51-4261-990B-CCBFC205FB68}" srcOrd="2" destOrd="0" parTransId="{567DE624-1AA4-42AB-ACAF-8CF6D92D0F17}" sibTransId="{73E719F7-FE4F-4CD2-B388-5C9F266765D8}"/>
    <dgm:cxn modelId="{998634DC-9044-4FCE-BC17-AB0705414D28}" type="presOf" srcId="{4FB879B6-C565-4464-9431-14BD8794B65B}" destId="{9DBBBEFE-6291-421F-A747-AFE4CF1E4CC3}" srcOrd="0" destOrd="0" presId="urn:microsoft.com/office/officeart/2005/8/layout/radial6"/>
    <dgm:cxn modelId="{266F78E8-F2CF-4B4C-8998-BFA2075D7B08}" srcId="{0CBC620A-D207-4817-8B6D-B144B17C87F2}" destId="{2EC306D1-B569-4ED0-8550-B44668A115CD}" srcOrd="0" destOrd="0" parTransId="{512828F8-7A06-45B7-B57D-75A10A20345A}" sibTransId="{7789C8FF-98EB-440F-9B07-E6EDF73D673B}"/>
    <dgm:cxn modelId="{32AF45EE-8DB6-4A5F-BEC3-653610286DF4}" srcId="{2EC306D1-B569-4ED0-8550-B44668A115CD}" destId="{6ABED62E-430B-43A3-A47E-9227C1CC167B}" srcOrd="0" destOrd="0" parTransId="{C7CBB3C8-FA25-41B3-A06E-349DFF66304D}" sibTransId="{1B2EEB44-E76A-45E8-9EC5-2884CDC99580}"/>
    <dgm:cxn modelId="{ACBAF7FB-CDF5-4B74-A978-CC213A8E1C4D}" type="presOf" srcId="{9B14BD65-6D2F-4852-BCDA-77A0B7C58FF7}" destId="{AE80988C-75B6-47D4-9FD9-12088FC72AFF}" srcOrd="0" destOrd="0" presId="urn:microsoft.com/office/officeart/2005/8/layout/radial6"/>
    <dgm:cxn modelId="{C5BD807C-99CF-49F9-8A8B-005F31B4E449}" type="presParOf" srcId="{D9F3B183-0904-4336-A430-E6D827F16485}" destId="{DC1F38DD-7EA3-457B-8339-CAB0F06AEDE7}" srcOrd="0" destOrd="0" presId="urn:microsoft.com/office/officeart/2005/8/layout/radial6"/>
    <dgm:cxn modelId="{3B5B42C2-D1F7-4C02-839E-7C24CDAD63C2}" type="presParOf" srcId="{D9F3B183-0904-4336-A430-E6D827F16485}" destId="{A4807B90-F1C0-4D05-B241-A46AB07D8EE2}" srcOrd="1" destOrd="0" presId="urn:microsoft.com/office/officeart/2005/8/layout/radial6"/>
    <dgm:cxn modelId="{AEEE2A4B-F19E-4E28-A2FE-925A2DB9DB96}" type="presParOf" srcId="{D9F3B183-0904-4336-A430-E6D827F16485}" destId="{1A5E2655-450A-4385-88AB-B2DBE28FF180}" srcOrd="2" destOrd="0" presId="urn:microsoft.com/office/officeart/2005/8/layout/radial6"/>
    <dgm:cxn modelId="{E945693E-90F9-4DA8-8EDA-4864000F14B8}" type="presParOf" srcId="{D9F3B183-0904-4336-A430-E6D827F16485}" destId="{6BCFEC10-99EE-4F57-9355-BF57991E21B8}" srcOrd="3" destOrd="0" presId="urn:microsoft.com/office/officeart/2005/8/layout/radial6"/>
    <dgm:cxn modelId="{6602E4AB-A26D-447B-A603-A7016514CCD5}" type="presParOf" srcId="{D9F3B183-0904-4336-A430-E6D827F16485}" destId="{10EFA21F-2357-4D0E-A9BC-ED6019A4FF04}" srcOrd="4" destOrd="0" presId="urn:microsoft.com/office/officeart/2005/8/layout/radial6"/>
    <dgm:cxn modelId="{083724FD-E8A5-4277-BEA5-1FD3A5054701}" type="presParOf" srcId="{D9F3B183-0904-4336-A430-E6D827F16485}" destId="{8A4A047D-323F-4527-89B9-EBAB8286FE85}" srcOrd="5" destOrd="0" presId="urn:microsoft.com/office/officeart/2005/8/layout/radial6"/>
    <dgm:cxn modelId="{0A3D3754-9975-41AF-B5E1-62937733E20A}" type="presParOf" srcId="{D9F3B183-0904-4336-A430-E6D827F16485}" destId="{9DBBBEFE-6291-421F-A747-AFE4CF1E4CC3}" srcOrd="6" destOrd="0" presId="urn:microsoft.com/office/officeart/2005/8/layout/radial6"/>
    <dgm:cxn modelId="{0916BF97-A08F-457E-888F-2DB0E648364B}" type="presParOf" srcId="{D9F3B183-0904-4336-A430-E6D827F16485}" destId="{13D38605-63E8-45E8-B3A3-3F96D8D4A835}" srcOrd="7" destOrd="0" presId="urn:microsoft.com/office/officeart/2005/8/layout/radial6"/>
    <dgm:cxn modelId="{6E6AB620-513F-4E5F-B3EA-77E478A5760B}" type="presParOf" srcId="{D9F3B183-0904-4336-A430-E6D827F16485}" destId="{C0F4C3D0-E023-4CF1-9CB8-DCDF48185B4D}" srcOrd="8" destOrd="0" presId="urn:microsoft.com/office/officeart/2005/8/layout/radial6"/>
    <dgm:cxn modelId="{A899114E-8943-47F9-944C-006CF214C20B}" type="presParOf" srcId="{D9F3B183-0904-4336-A430-E6D827F16485}" destId="{46A42F5C-BD11-426D-A92C-902E0782207A}" srcOrd="9" destOrd="0" presId="urn:microsoft.com/office/officeart/2005/8/layout/radial6"/>
    <dgm:cxn modelId="{2D65C2D0-6C8E-49AA-B1C3-76C0DD951A2A}" type="presParOf" srcId="{D9F3B183-0904-4336-A430-E6D827F16485}" destId="{EF69B2B4-4FA7-4F7C-A89C-12F962818CC3}" srcOrd="10" destOrd="0" presId="urn:microsoft.com/office/officeart/2005/8/layout/radial6"/>
    <dgm:cxn modelId="{2FD814A8-4547-456F-8E8D-F704C8771FBE}" type="presParOf" srcId="{D9F3B183-0904-4336-A430-E6D827F16485}" destId="{217C81AC-635D-4071-A738-6A09BCAE35D2}" srcOrd="11" destOrd="0" presId="urn:microsoft.com/office/officeart/2005/8/layout/radial6"/>
    <dgm:cxn modelId="{16C130EC-E8E3-430B-808F-0BCEBFEDA291}" type="presParOf" srcId="{D9F3B183-0904-4336-A430-E6D827F16485}" destId="{AE80988C-75B6-47D4-9FD9-12088FC72AFF}" srcOrd="12" destOrd="0" presId="urn:microsoft.com/office/officeart/2005/8/layout/radial6"/>
    <dgm:cxn modelId="{09A90A4A-47C6-4ACF-8844-EA59F1A7D3D0}" type="presParOf" srcId="{D9F3B183-0904-4336-A430-E6D827F16485}" destId="{4570B559-6869-40DB-B8B9-70F082F1BAA9}" srcOrd="13" destOrd="0" presId="urn:microsoft.com/office/officeart/2005/8/layout/radial6"/>
    <dgm:cxn modelId="{32EDBA24-6A29-41D2-B749-44ED6E6F3A5E}" type="presParOf" srcId="{D9F3B183-0904-4336-A430-E6D827F16485}" destId="{6701A4EC-6670-4AB6-B536-1C5C13FF2653}" srcOrd="14" destOrd="0" presId="urn:microsoft.com/office/officeart/2005/8/layout/radial6"/>
    <dgm:cxn modelId="{9D7BF776-2A87-4880-83F8-8DAF5E644342}" type="presParOf" srcId="{D9F3B183-0904-4336-A430-E6D827F16485}" destId="{CF366CC2-9B79-48D9-B269-D6876C36C7B2}" srcOrd="15" destOrd="0" presId="urn:microsoft.com/office/officeart/2005/8/layout/radial6"/>
    <dgm:cxn modelId="{D4ACFB8F-0E92-4136-8DE5-8F5E8BFA56A4}" type="presParOf" srcId="{D9F3B183-0904-4336-A430-E6D827F16485}" destId="{1D5687CC-82D6-47F9-B624-256F0F3B0CC3}" srcOrd="16" destOrd="0" presId="urn:microsoft.com/office/officeart/2005/8/layout/radial6"/>
    <dgm:cxn modelId="{2A6ED79E-DE0D-4180-BF30-B9F1FAFE1C7E}" type="presParOf" srcId="{D9F3B183-0904-4336-A430-E6D827F16485}" destId="{1FF67E38-0D0D-4F00-AC46-32433058BDF2}" srcOrd="17" destOrd="0" presId="urn:microsoft.com/office/officeart/2005/8/layout/radial6"/>
    <dgm:cxn modelId="{9B9A0FB2-4B02-422A-BAFA-5F80F3755B7F}" type="presParOf" srcId="{D9F3B183-0904-4336-A430-E6D827F16485}" destId="{CE188D5B-8154-41EE-8498-C5580E974D91}" srcOrd="18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188D5B-8154-41EE-8498-C5580E974D91}">
      <dsp:nvSpPr>
        <dsp:cNvPr id="0" name=""/>
        <dsp:cNvSpPr/>
      </dsp:nvSpPr>
      <dsp:spPr>
        <a:xfrm>
          <a:off x="2120165" y="660040"/>
          <a:ext cx="4520419" cy="4520419"/>
        </a:xfrm>
        <a:prstGeom prst="blockArc">
          <a:avLst>
            <a:gd name="adj1" fmla="val 12600000"/>
            <a:gd name="adj2" fmla="val 16200000"/>
            <a:gd name="adj3" fmla="val 4521"/>
          </a:avLst>
        </a:prstGeom>
        <a:solidFill>
          <a:srgbClr val="41675C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366CC2-9B79-48D9-B269-D6876C36C7B2}">
      <dsp:nvSpPr>
        <dsp:cNvPr id="0" name=""/>
        <dsp:cNvSpPr/>
      </dsp:nvSpPr>
      <dsp:spPr>
        <a:xfrm>
          <a:off x="2120165" y="660040"/>
          <a:ext cx="4520419" cy="4520419"/>
        </a:xfrm>
        <a:prstGeom prst="blockArc">
          <a:avLst>
            <a:gd name="adj1" fmla="val 9000000"/>
            <a:gd name="adj2" fmla="val 12600000"/>
            <a:gd name="adj3" fmla="val 4521"/>
          </a:avLst>
        </a:prstGeom>
        <a:solidFill>
          <a:srgbClr val="41675C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80988C-75B6-47D4-9FD9-12088FC72AFF}">
      <dsp:nvSpPr>
        <dsp:cNvPr id="0" name=""/>
        <dsp:cNvSpPr/>
      </dsp:nvSpPr>
      <dsp:spPr>
        <a:xfrm>
          <a:off x="2120165" y="645755"/>
          <a:ext cx="4520419" cy="4520419"/>
        </a:xfrm>
        <a:prstGeom prst="blockArc">
          <a:avLst>
            <a:gd name="adj1" fmla="val 5400000"/>
            <a:gd name="adj2" fmla="val 9000000"/>
            <a:gd name="adj3" fmla="val 4521"/>
          </a:avLst>
        </a:prstGeom>
        <a:solidFill>
          <a:srgbClr val="41675C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A42F5C-BD11-426D-A92C-902E0782207A}">
      <dsp:nvSpPr>
        <dsp:cNvPr id="0" name=""/>
        <dsp:cNvSpPr/>
      </dsp:nvSpPr>
      <dsp:spPr>
        <a:xfrm>
          <a:off x="2120165" y="660040"/>
          <a:ext cx="4520419" cy="4520419"/>
        </a:xfrm>
        <a:prstGeom prst="blockArc">
          <a:avLst>
            <a:gd name="adj1" fmla="val 1800000"/>
            <a:gd name="adj2" fmla="val 5400000"/>
            <a:gd name="adj3" fmla="val 4521"/>
          </a:avLst>
        </a:prstGeom>
        <a:solidFill>
          <a:srgbClr val="41675C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BBBEFE-6291-421F-A747-AFE4CF1E4CC3}">
      <dsp:nvSpPr>
        <dsp:cNvPr id="0" name=""/>
        <dsp:cNvSpPr/>
      </dsp:nvSpPr>
      <dsp:spPr>
        <a:xfrm>
          <a:off x="2120165" y="645755"/>
          <a:ext cx="4520419" cy="4520419"/>
        </a:xfrm>
        <a:prstGeom prst="blockArc">
          <a:avLst>
            <a:gd name="adj1" fmla="val 19800000"/>
            <a:gd name="adj2" fmla="val 1800000"/>
            <a:gd name="adj3" fmla="val 4521"/>
          </a:avLst>
        </a:prstGeom>
        <a:solidFill>
          <a:srgbClr val="41675C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CFEC10-99EE-4F57-9355-BF57991E21B8}">
      <dsp:nvSpPr>
        <dsp:cNvPr id="0" name=""/>
        <dsp:cNvSpPr/>
      </dsp:nvSpPr>
      <dsp:spPr>
        <a:xfrm>
          <a:off x="2120165" y="660040"/>
          <a:ext cx="4520419" cy="4520419"/>
        </a:xfrm>
        <a:prstGeom prst="blockArc">
          <a:avLst>
            <a:gd name="adj1" fmla="val 16200000"/>
            <a:gd name="adj2" fmla="val 19800000"/>
            <a:gd name="adj3" fmla="val 4521"/>
          </a:avLst>
        </a:prstGeom>
        <a:solidFill>
          <a:srgbClr val="41675C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1F38DD-7EA3-457B-8339-CAB0F06AEDE7}">
      <dsp:nvSpPr>
        <dsp:cNvPr id="0" name=""/>
        <dsp:cNvSpPr/>
      </dsp:nvSpPr>
      <dsp:spPr>
        <a:xfrm>
          <a:off x="3366557" y="1906432"/>
          <a:ext cx="2027634" cy="2027634"/>
        </a:xfrm>
        <a:prstGeom prst="ellipse">
          <a:avLst/>
        </a:prstGeom>
        <a:solidFill>
          <a:srgbClr val="41675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b="1" kern="1200" dirty="0">
              <a:latin typeface="Century Gothic" panose="020B0502020202020204" pitchFamily="34" charset="0"/>
            </a:rPr>
            <a:t>UDC</a:t>
          </a:r>
        </a:p>
      </dsp:txBody>
      <dsp:txXfrm>
        <a:off x="3663497" y="2203372"/>
        <a:ext cx="1433754" cy="1433754"/>
      </dsp:txXfrm>
    </dsp:sp>
    <dsp:sp modelId="{A4807B90-F1C0-4D05-B241-A46AB07D8EE2}">
      <dsp:nvSpPr>
        <dsp:cNvPr id="0" name=""/>
        <dsp:cNvSpPr/>
      </dsp:nvSpPr>
      <dsp:spPr>
        <a:xfrm>
          <a:off x="3670702" y="1464"/>
          <a:ext cx="1419344" cy="1419344"/>
        </a:xfrm>
        <a:prstGeom prst="ellipse">
          <a:avLst/>
        </a:prstGeom>
        <a:solidFill>
          <a:srgbClr val="A4214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latin typeface="Century Gothic" panose="020B0502020202020204" pitchFamily="34" charset="0"/>
            </a:rPr>
            <a:t>Zoning</a:t>
          </a:r>
        </a:p>
      </dsp:txBody>
      <dsp:txXfrm>
        <a:off x="3878560" y="209322"/>
        <a:ext cx="1003628" cy="1003628"/>
      </dsp:txXfrm>
    </dsp:sp>
    <dsp:sp modelId="{10EFA21F-2357-4D0E-A9BC-ED6019A4FF04}">
      <dsp:nvSpPr>
        <dsp:cNvPr id="0" name=""/>
        <dsp:cNvSpPr/>
      </dsp:nvSpPr>
      <dsp:spPr>
        <a:xfrm>
          <a:off x="5583851" y="1106021"/>
          <a:ext cx="1419344" cy="1419344"/>
        </a:xfrm>
        <a:prstGeom prst="ellipse">
          <a:avLst/>
        </a:prstGeom>
        <a:solidFill>
          <a:srgbClr val="A4214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latin typeface="Century Gothic" panose="020B0502020202020204" pitchFamily="34" charset="0"/>
            </a:rPr>
            <a:t>Subdivisions</a:t>
          </a:r>
        </a:p>
      </dsp:txBody>
      <dsp:txXfrm>
        <a:off x="5791709" y="1313879"/>
        <a:ext cx="1003628" cy="1003628"/>
      </dsp:txXfrm>
    </dsp:sp>
    <dsp:sp modelId="{13D38605-63E8-45E8-B3A3-3F96D8D4A835}">
      <dsp:nvSpPr>
        <dsp:cNvPr id="0" name=""/>
        <dsp:cNvSpPr/>
      </dsp:nvSpPr>
      <dsp:spPr>
        <a:xfrm>
          <a:off x="5583851" y="3315134"/>
          <a:ext cx="1419344" cy="1419344"/>
        </a:xfrm>
        <a:prstGeom prst="ellipse">
          <a:avLst/>
        </a:prstGeom>
        <a:solidFill>
          <a:srgbClr val="A4214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latin typeface="Century Gothic" panose="020B0502020202020204" pitchFamily="34" charset="0"/>
            </a:rPr>
            <a:t>Signage</a:t>
          </a:r>
        </a:p>
      </dsp:txBody>
      <dsp:txXfrm>
        <a:off x="5791709" y="3522992"/>
        <a:ext cx="1003628" cy="1003628"/>
      </dsp:txXfrm>
    </dsp:sp>
    <dsp:sp modelId="{EF69B2B4-4FA7-4F7C-A89C-12F962818CC3}">
      <dsp:nvSpPr>
        <dsp:cNvPr id="0" name=""/>
        <dsp:cNvSpPr/>
      </dsp:nvSpPr>
      <dsp:spPr>
        <a:xfrm>
          <a:off x="3670702" y="4419691"/>
          <a:ext cx="1419344" cy="1419344"/>
        </a:xfrm>
        <a:prstGeom prst="ellipse">
          <a:avLst/>
        </a:prstGeom>
        <a:solidFill>
          <a:srgbClr val="A4214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latin typeface="Century Gothic" panose="020B0502020202020204" pitchFamily="34" charset="0"/>
            </a:rPr>
            <a:t>Streamlined Processes</a:t>
          </a:r>
        </a:p>
      </dsp:txBody>
      <dsp:txXfrm>
        <a:off x="3878560" y="4627549"/>
        <a:ext cx="1003628" cy="1003628"/>
      </dsp:txXfrm>
    </dsp:sp>
    <dsp:sp modelId="{4570B559-6869-40DB-B8B9-70F082F1BAA9}">
      <dsp:nvSpPr>
        <dsp:cNvPr id="0" name=""/>
        <dsp:cNvSpPr/>
      </dsp:nvSpPr>
      <dsp:spPr>
        <a:xfrm>
          <a:off x="1782825" y="3315134"/>
          <a:ext cx="1368801" cy="1419344"/>
        </a:xfrm>
        <a:prstGeom prst="ellipse">
          <a:avLst/>
        </a:prstGeom>
        <a:solidFill>
          <a:srgbClr val="A4214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latin typeface="Century Gothic" panose="020B0502020202020204" pitchFamily="34" charset="0"/>
            </a:rPr>
            <a:t>Quality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>
              <a:latin typeface="Century Gothic" panose="020B0502020202020204" pitchFamily="34" charset="0"/>
            </a:rPr>
            <a:t>Development</a:t>
          </a:r>
        </a:p>
      </dsp:txBody>
      <dsp:txXfrm>
        <a:off x="1983281" y="3522992"/>
        <a:ext cx="967889" cy="1003628"/>
      </dsp:txXfrm>
    </dsp:sp>
    <dsp:sp modelId="{1D5687CC-82D6-47F9-B624-256F0F3B0CC3}">
      <dsp:nvSpPr>
        <dsp:cNvPr id="0" name=""/>
        <dsp:cNvSpPr/>
      </dsp:nvSpPr>
      <dsp:spPr>
        <a:xfrm>
          <a:off x="1757554" y="1106021"/>
          <a:ext cx="1419344" cy="1419344"/>
        </a:xfrm>
        <a:prstGeom prst="ellipse">
          <a:avLst/>
        </a:prstGeom>
        <a:solidFill>
          <a:srgbClr val="A4214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latin typeface="Century Gothic" panose="020B0502020202020204" pitchFamily="34" charset="0"/>
            </a:rPr>
            <a:t>Design</a:t>
          </a:r>
          <a:r>
            <a:rPr lang="en-US" sz="1200" b="0" kern="1200" dirty="0"/>
            <a:t> </a:t>
          </a:r>
          <a:r>
            <a:rPr lang="en-US" sz="1200" b="1" kern="1200" dirty="0">
              <a:latin typeface="Century Gothic" panose="020B0502020202020204" pitchFamily="34" charset="0"/>
            </a:rPr>
            <a:t>Standards</a:t>
          </a:r>
        </a:p>
      </dsp:txBody>
      <dsp:txXfrm>
        <a:off x="1965412" y="1313879"/>
        <a:ext cx="1003628" cy="10036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5ABDD-759B-603F-9463-B556D1EE2B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F0B92F-4FC2-B04E-14D0-AC4123B5D0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9665B2-9B91-FE7D-D036-21E94AADE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86DB2-B361-4C31-8EBB-0B5BFCD28F6A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DEFA05-45CB-4B0A-BC67-9671CCDD7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50B50E-5073-2673-859D-3BD31C808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A6B88-ABF4-48C2-8497-7DAC5F5070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719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3EE49-D025-1F48-B656-F04DEE5AF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DE5340-F1C3-65B6-6370-13DF4E3E7A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D001FD-6559-19A4-5877-3FAB31824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86DB2-B361-4C31-8EBB-0B5BFCD28F6A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57A379-2B22-9610-C396-2675BA0A9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BE8CED-99D9-495D-6C81-6CBC252A7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A6B88-ABF4-48C2-8497-7DAC5F5070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427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E97BF-0325-D956-9191-9E1ADEC57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6443E9-374F-0E29-15B7-488FC4F7C7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146597-719E-D710-CC4C-DBB07CFC4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86DB2-B361-4C31-8EBB-0B5BFCD28F6A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0FFF11-8908-B44A-5AAD-3803CAE43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31616B-699C-2999-3463-F72109F10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A6B88-ABF4-48C2-8497-7DAC5F5070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6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171CFC-531F-963F-9A7F-CC9599FAE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2B689D-3B17-A1D6-0417-657FE55EE5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1BA9A2-B461-19ED-EE10-6F3309E42A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78289C-3884-8D94-E620-70FFFE2B2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86DB2-B361-4C31-8EBB-0B5BFCD28F6A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46BE49-AF5C-BDDF-BF4B-CEC83AB9E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642F2D-E1BA-BEAB-5679-8EF3621B7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A6B88-ABF4-48C2-8497-7DAC5F5070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020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A43D0-F2D8-FB45-21A4-3902CDFE88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B89961-7B20-C100-0D9C-86E15AD765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6A32AA-FF44-8A94-DD6E-46B537918A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9A14BE3-43EF-622E-2091-A6132CF132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73D86C-A78F-3E18-318C-7A8FB3E4A2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20A29B-8410-4804-75A0-FCBACDF85A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86DB2-B361-4C31-8EBB-0B5BFCD28F6A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EBD5E2-9388-D003-25BB-EC1609F224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F91E1BB-8FB5-B3D0-505E-93BC72061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A6B88-ABF4-48C2-8497-7DAC5F5070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074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BE9F4-1C5E-1D0E-7099-6FB8A447D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FF630F-5E78-65A6-E657-0C939AECB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86DB2-B361-4C31-8EBB-0B5BFCD28F6A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FA12A1-C260-269D-B2DD-3C2C2CC9E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CD2EC7-EFD7-430A-6CFD-D2E0D8B24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A6B88-ABF4-48C2-8497-7DAC5F5070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327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F9F98B-7428-6BB2-DAE7-37AA0ADFE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86DB2-B361-4C31-8EBB-0B5BFCD28F6A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CD65CB-A9B1-D161-E3E0-7AAA79566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E33123-5215-25B0-5835-3E8A52C89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A6B88-ABF4-48C2-8497-7DAC5F5070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710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C67C0-4227-C7BD-B629-EC1F56FEF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9E11DC-5623-F42D-A92F-F554FD5543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DA7E2F-3E66-C84E-5468-E1826A7C35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492D9B-C520-DF37-8D0E-43762AC7A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86DB2-B361-4C31-8EBB-0B5BFCD28F6A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443FCF-647C-E33C-C76C-767529689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FDF86F-CCDF-A3B3-ED64-CA81D3B0E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A6B88-ABF4-48C2-8497-7DAC5F5070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140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134D2-013D-9AC3-9622-D86C8A8C0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BBB621-B8BB-EA63-993B-41A7E7516E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15DD6B-6A5C-B0E6-C724-F759582573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C598DC-0960-D2E9-8C06-74C2CE54B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86DB2-B361-4C31-8EBB-0B5BFCD28F6A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5AB52E-0DA3-F4AC-F1DF-0333CADDE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B052C0-71D2-A106-7BD6-49C17D5D7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A6B88-ABF4-48C2-8497-7DAC5F5070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604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7F731-D217-985F-2EEF-87784C51C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BF44AF-434E-3126-2136-0636FEB2A8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14C3DB-E533-9FBF-8421-A4A85277D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86DB2-B361-4C31-8EBB-0B5BFCD28F6A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9F7089-9B48-BA2A-6D03-058A7ADE5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A52EF7-BF30-32A4-6B9B-C91B9FA71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A6B88-ABF4-48C2-8497-7DAC5F5070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143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DA933E3-BF21-9FED-3E74-4865B580E1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95B5A4-8A29-566F-C66D-B866D00109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7FFAF0-F791-752F-6FED-05F11D45A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86DB2-B361-4C31-8EBB-0B5BFCD28F6A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677C73-894F-1F51-7E7B-4B5E7F86D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3514E3-1B1B-3B37-92C5-650B8684C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A6B88-ABF4-48C2-8497-7DAC5F5070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072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C6771D6-9EAC-915B-1369-66457B6FB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05BDA7-1751-0CCB-10EE-C02D89EE1D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078F96-1D39-D2C7-B34D-67BA17EDF4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986DB2-B361-4C31-8EBB-0B5BFCD28F6A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148633-920F-9217-9C72-F983370462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EBCFD8-A38A-1824-9D4A-56E9C0C7E2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3A6B88-ABF4-48C2-8497-7DAC5F5070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081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9EF6C45-215C-F2B5-2C4C-AFC87E97A4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635566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914CB5-BA97-C954-833D-8D34056F62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60002" y="2814639"/>
            <a:ext cx="9144000" cy="2387600"/>
          </a:xfrm>
        </p:spPr>
        <p:txBody>
          <a:bodyPr/>
          <a:lstStyle/>
          <a:p>
            <a:r>
              <a:rPr lang="en-US" b="1" dirty="0">
                <a:solidFill>
                  <a:srgbClr val="A42145"/>
                </a:solidFill>
                <a:latin typeface="Century Gothic" panose="020B0502020202020204" pitchFamily="34" charset="0"/>
              </a:rPr>
              <a:t>Advisory Committee Meeting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EECC99-E44B-7D05-0584-63B39ACCBD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41747" y="5454176"/>
            <a:ext cx="9144000" cy="1655762"/>
          </a:xfrm>
        </p:spPr>
        <p:txBody>
          <a:bodyPr/>
          <a:lstStyle/>
          <a:p>
            <a:r>
              <a:rPr lang="en-US" i="1" dirty="0">
                <a:solidFill>
                  <a:srgbClr val="EF922A"/>
                </a:solidFill>
                <a:latin typeface="Century Gothic" panose="020B0502020202020204" pitchFamily="34" charset="0"/>
              </a:rPr>
              <a:t>August 24, 2023</a:t>
            </a:r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0A9AA4AE-13EA-F3DD-4D60-F14C05E9BE8A}"/>
              </a:ext>
            </a:extLst>
          </p:cNvPr>
          <p:cNvSpPr/>
          <p:nvPr/>
        </p:nvSpPr>
        <p:spPr>
          <a:xfrm>
            <a:off x="3819951" y="937413"/>
            <a:ext cx="6624102" cy="202520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Picture 7" descr="A blue and black text&#10;&#10;Description automatically generated">
            <a:extLst>
              <a:ext uri="{FF2B5EF4-FFF2-40B4-BE49-F238E27FC236}">
                <a16:creationId xmlns:a16="http://schemas.microsoft.com/office/drawing/2014/main" id="{D65632EB-8F7B-0838-F0C4-29BB1FE885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0253" y="6204861"/>
            <a:ext cx="2187080" cy="41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748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703BA-CE7C-9C79-CCCE-271966C79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A42145"/>
                </a:solidFill>
                <a:latin typeface="Century Gothic" panose="020B0502020202020204" pitchFamily="34" charset="0"/>
              </a:rPr>
              <a:t>FNI TEAM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C4B33E2-B582-C6FF-4B55-1FBEAEBC2BC3}"/>
              </a:ext>
            </a:extLst>
          </p:cNvPr>
          <p:cNvSpPr/>
          <p:nvPr/>
        </p:nvSpPr>
        <p:spPr>
          <a:xfrm>
            <a:off x="2223304" y="1596342"/>
            <a:ext cx="6781800" cy="4648200"/>
          </a:xfrm>
          <a:prstGeom prst="roundRect">
            <a:avLst>
              <a:gd name="adj" fmla="val 6381"/>
            </a:avLst>
          </a:prstGeom>
          <a:noFill/>
          <a:ln w="38100">
            <a:solidFill>
              <a:srgbClr val="41675C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person with grey hair wearing glasses&#10;&#10;Description automatically generated">
            <a:extLst>
              <a:ext uri="{FF2B5EF4-FFF2-40B4-BE49-F238E27FC236}">
                <a16:creationId xmlns:a16="http://schemas.microsoft.com/office/drawing/2014/main" id="{E5D24D0C-A978-8CB2-3164-2A4E5D69106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34"/>
          <a:stretch/>
        </p:blipFill>
        <p:spPr>
          <a:xfrm>
            <a:off x="2536117" y="2065743"/>
            <a:ext cx="2601596" cy="27626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A1613D0-76C2-23BE-1FC0-810B58403C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065743"/>
            <a:ext cx="2601596" cy="2762648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5CD93EC-6FCF-39DD-F7E0-1145B21B9B68}"/>
              </a:ext>
            </a:extLst>
          </p:cNvPr>
          <p:cNvSpPr txBox="1">
            <a:spLocks/>
          </p:cNvSpPr>
          <p:nvPr/>
        </p:nvSpPr>
        <p:spPr>
          <a:xfrm>
            <a:off x="2459917" y="4966021"/>
            <a:ext cx="2753995" cy="95410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200" b="1" dirty="0">
                <a:solidFill>
                  <a:srgbClr val="A42145"/>
                </a:solidFill>
                <a:latin typeface="Century Gothic" panose="020B0502020202020204" pitchFamily="34" charset="0"/>
              </a:rPr>
              <a:t>Dawn Warrick, AICP</a:t>
            </a:r>
          </a:p>
          <a:p>
            <a:pPr marL="0" indent="0" algn="ctr">
              <a:buNone/>
            </a:pPr>
            <a:r>
              <a:rPr lang="en-US" sz="1800" b="1" dirty="0">
                <a:solidFill>
                  <a:srgbClr val="41675C"/>
                </a:solidFill>
                <a:latin typeface="Century Gothic" panose="020B0502020202020204" pitchFamily="34" charset="0"/>
              </a:rPr>
              <a:t>Project Manager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A0C1B884-CFEF-3A08-5563-4F513028BE9C}"/>
              </a:ext>
            </a:extLst>
          </p:cNvPr>
          <p:cNvSpPr txBox="1">
            <a:spLocks/>
          </p:cNvSpPr>
          <p:nvPr/>
        </p:nvSpPr>
        <p:spPr>
          <a:xfrm>
            <a:off x="6019800" y="4966021"/>
            <a:ext cx="2753995" cy="95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200" b="1" dirty="0">
                <a:solidFill>
                  <a:srgbClr val="A42145"/>
                </a:solidFill>
                <a:latin typeface="Century Gothic" panose="020B0502020202020204" pitchFamily="34" charset="0"/>
              </a:rPr>
              <a:t>Rhys Wilson</a:t>
            </a:r>
          </a:p>
          <a:p>
            <a:pPr marL="0" indent="0" algn="ctr">
              <a:buNone/>
            </a:pPr>
            <a:r>
              <a:rPr lang="en-US" sz="1800" b="1" dirty="0">
                <a:solidFill>
                  <a:srgbClr val="41675C"/>
                </a:solidFill>
                <a:latin typeface="Century Gothic" panose="020B0502020202020204" pitchFamily="34" charset="0"/>
              </a:rPr>
              <a:t>Project Planner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993041F-E2C6-AECA-B2C5-C21B1C77E73D}"/>
              </a:ext>
            </a:extLst>
          </p:cNvPr>
          <p:cNvSpPr/>
          <p:nvPr/>
        </p:nvSpPr>
        <p:spPr>
          <a:xfrm>
            <a:off x="0" y="709602"/>
            <a:ext cx="838200" cy="636607"/>
          </a:xfrm>
          <a:prstGeom prst="rect">
            <a:avLst/>
          </a:prstGeom>
          <a:solidFill>
            <a:srgbClr val="EF922A"/>
          </a:solidFill>
          <a:ln>
            <a:solidFill>
              <a:srgbClr val="EF922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7682B80-F0EB-99DF-8D40-FCCFD1BE5AD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20000"/>
          </a:blip>
          <a:srcRect l="24431"/>
          <a:stretch/>
        </p:blipFill>
        <p:spPr>
          <a:xfrm rot="10800000">
            <a:off x="9452927" y="0"/>
            <a:ext cx="27473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488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703BA-CE7C-9C79-CCCE-271966C79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A42145"/>
                </a:solidFill>
                <a:latin typeface="Century Gothic" panose="020B0502020202020204" pitchFamily="34" charset="0"/>
              </a:rPr>
              <a:t>ADVISORY COMMITTEE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C4B33E2-B582-C6FF-4B55-1FBEAEBC2BC3}"/>
              </a:ext>
            </a:extLst>
          </p:cNvPr>
          <p:cNvSpPr/>
          <p:nvPr/>
        </p:nvSpPr>
        <p:spPr>
          <a:xfrm>
            <a:off x="2223304" y="1596342"/>
            <a:ext cx="6781800" cy="4648200"/>
          </a:xfrm>
          <a:prstGeom prst="roundRect">
            <a:avLst>
              <a:gd name="adj" fmla="val 6381"/>
            </a:avLst>
          </a:prstGeom>
          <a:noFill/>
          <a:ln w="38100">
            <a:solidFill>
              <a:srgbClr val="41675C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993041F-E2C6-AECA-B2C5-C21B1C77E73D}"/>
              </a:ext>
            </a:extLst>
          </p:cNvPr>
          <p:cNvSpPr/>
          <p:nvPr/>
        </p:nvSpPr>
        <p:spPr>
          <a:xfrm>
            <a:off x="0" y="709602"/>
            <a:ext cx="838200" cy="636607"/>
          </a:xfrm>
          <a:prstGeom prst="rect">
            <a:avLst/>
          </a:prstGeom>
          <a:solidFill>
            <a:srgbClr val="EF922A"/>
          </a:solidFill>
          <a:ln>
            <a:solidFill>
              <a:srgbClr val="EF922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7682B80-F0EB-99DF-8D40-FCCFD1BE5AD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0000"/>
          </a:blip>
          <a:srcRect l="24431"/>
          <a:stretch/>
        </p:blipFill>
        <p:spPr>
          <a:xfrm rot="10800000">
            <a:off x="9452927" y="0"/>
            <a:ext cx="2747375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39B3A92-0E16-8C1A-8A42-50158B2F233A}"/>
              </a:ext>
            </a:extLst>
          </p:cNvPr>
          <p:cNvSpPr txBox="1"/>
          <p:nvPr/>
        </p:nvSpPr>
        <p:spPr>
          <a:xfrm>
            <a:off x="2504381" y="1741557"/>
            <a:ext cx="6219645" cy="4452116"/>
          </a:xfrm>
          <a:prstGeom prst="rect">
            <a:avLst/>
          </a:prstGeom>
          <a:noFill/>
        </p:spPr>
        <p:txBody>
          <a:bodyPr wrap="square" numCol="2" spcCol="822960" rtlCol="0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Patrick </a:t>
            </a:r>
            <a:r>
              <a:rPr lang="en-US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Altendorf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Jessica </a:t>
            </a:r>
            <a:r>
              <a:rPr lang="en-US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Bloye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Anthony Catania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David Chapman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Stephanie Coulter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Ryan Dawson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Jonathan </a:t>
            </a:r>
            <a:r>
              <a:rPr lang="en-US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Heusel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Mark </a:t>
            </a:r>
            <a:r>
              <a:rPr lang="en-US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Hoose</a:t>
            </a:r>
            <a:endParaRPr lang="en-US" sz="2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Dean </a:t>
            </a:r>
            <a:r>
              <a:rPr lang="en-US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Koleada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Scott </a:t>
            </a:r>
            <a:r>
              <a:rPr lang="en-US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Loper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Caleb </a:t>
            </a:r>
            <a:r>
              <a:rPr lang="en-US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McCaleb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Todd McKinnis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Josh Moore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Purvi Patel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Brandon Rader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Chip Winter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Mark Zitzow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52717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703BA-CE7C-9C79-CCCE-271966C79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A42145"/>
                </a:solidFill>
                <a:latin typeface="Century Gothic" panose="020B0502020202020204" pitchFamily="34" charset="0"/>
              </a:rPr>
              <a:t>GROUP AGREEMENTS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A722AB-9DA2-0D05-196F-874FC7A7B0D7}"/>
              </a:ext>
            </a:extLst>
          </p:cNvPr>
          <p:cNvSpPr/>
          <p:nvPr/>
        </p:nvSpPr>
        <p:spPr>
          <a:xfrm>
            <a:off x="0" y="709602"/>
            <a:ext cx="838200" cy="636607"/>
          </a:xfrm>
          <a:prstGeom prst="rect">
            <a:avLst/>
          </a:prstGeom>
          <a:solidFill>
            <a:srgbClr val="EF922A"/>
          </a:solidFill>
          <a:ln>
            <a:solidFill>
              <a:srgbClr val="EF922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8E871E2-7D38-DB4E-601F-85A213B459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0000"/>
          </a:blip>
          <a:srcRect l="24431"/>
          <a:stretch/>
        </p:blipFill>
        <p:spPr>
          <a:xfrm rot="10800000">
            <a:off x="9452927" y="0"/>
            <a:ext cx="2747375" cy="68580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330FE9CA-0BBC-BC13-0152-CF778EEC9D78}"/>
              </a:ext>
            </a:extLst>
          </p:cNvPr>
          <p:cNvGrpSpPr/>
          <p:nvPr/>
        </p:nvGrpSpPr>
        <p:grpSpPr>
          <a:xfrm>
            <a:off x="2801319" y="1461328"/>
            <a:ext cx="5158083" cy="5126438"/>
            <a:chOff x="696475" y="1489706"/>
            <a:chExt cx="5158083" cy="5126438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84B8C7E-BC5F-DD0D-6DA2-8AD9A1532397}"/>
                </a:ext>
              </a:extLst>
            </p:cNvPr>
            <p:cNvSpPr/>
            <p:nvPr/>
          </p:nvSpPr>
          <p:spPr>
            <a:xfrm>
              <a:off x="696475" y="1687394"/>
              <a:ext cx="717201" cy="637842"/>
            </a:xfrm>
            <a:prstGeom prst="rect">
              <a:avLst/>
            </a:prstGeom>
            <a:solidFill>
              <a:srgbClr val="A421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228397D-7DAB-CED5-5ECA-BE9C494C2FC8}"/>
                </a:ext>
              </a:extLst>
            </p:cNvPr>
            <p:cNvSpPr/>
            <p:nvPr/>
          </p:nvSpPr>
          <p:spPr>
            <a:xfrm>
              <a:off x="1502603" y="1690982"/>
              <a:ext cx="4351955" cy="637842"/>
            </a:xfrm>
            <a:prstGeom prst="rect">
              <a:avLst/>
            </a:prstGeom>
            <a:solidFill>
              <a:srgbClr val="4167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cap="all" spc="2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Listen for understanding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D32FB5D-AA8C-3874-A800-E3077CA4C9CC}"/>
                </a:ext>
              </a:extLst>
            </p:cNvPr>
            <p:cNvSpPr/>
            <p:nvPr/>
          </p:nvSpPr>
          <p:spPr>
            <a:xfrm>
              <a:off x="696475" y="2508779"/>
              <a:ext cx="717201" cy="637842"/>
            </a:xfrm>
            <a:prstGeom prst="rect">
              <a:avLst/>
            </a:prstGeom>
            <a:solidFill>
              <a:srgbClr val="A421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64CE68A-9C2F-C75C-9415-200C354F9B54}"/>
                </a:ext>
              </a:extLst>
            </p:cNvPr>
            <p:cNvSpPr/>
            <p:nvPr/>
          </p:nvSpPr>
          <p:spPr>
            <a:xfrm>
              <a:off x="1488885" y="2517901"/>
              <a:ext cx="4324523" cy="637842"/>
            </a:xfrm>
            <a:prstGeom prst="rect">
              <a:avLst/>
            </a:prstGeom>
            <a:solidFill>
              <a:srgbClr val="4167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cap="all" spc="2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Be Open Minded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734E903-F7D7-5E8F-5ECD-AF77287E0433}"/>
                </a:ext>
              </a:extLst>
            </p:cNvPr>
            <p:cNvSpPr/>
            <p:nvPr/>
          </p:nvSpPr>
          <p:spPr>
            <a:xfrm>
              <a:off x="696475" y="3334995"/>
              <a:ext cx="717201" cy="637842"/>
            </a:xfrm>
            <a:prstGeom prst="rect">
              <a:avLst/>
            </a:prstGeom>
            <a:solidFill>
              <a:srgbClr val="A421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51C13C9-1C73-FA5F-01A7-966C7DA86B27}"/>
                </a:ext>
              </a:extLst>
            </p:cNvPr>
            <p:cNvSpPr/>
            <p:nvPr/>
          </p:nvSpPr>
          <p:spPr>
            <a:xfrm>
              <a:off x="1488886" y="3334995"/>
              <a:ext cx="4324523" cy="637842"/>
            </a:xfrm>
            <a:prstGeom prst="rect">
              <a:avLst/>
            </a:prstGeom>
            <a:solidFill>
              <a:srgbClr val="4167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cap="all" spc="2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NO Judgement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46B636F-2F44-85C6-C98C-00BB13B927B2}"/>
                </a:ext>
              </a:extLst>
            </p:cNvPr>
            <p:cNvSpPr/>
            <p:nvPr/>
          </p:nvSpPr>
          <p:spPr>
            <a:xfrm>
              <a:off x="696475" y="4148685"/>
              <a:ext cx="717201" cy="637842"/>
            </a:xfrm>
            <a:prstGeom prst="rect">
              <a:avLst/>
            </a:prstGeom>
            <a:solidFill>
              <a:srgbClr val="A421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918DB90-FE67-DED0-D0B2-15B77122F21A}"/>
                </a:ext>
              </a:extLst>
            </p:cNvPr>
            <p:cNvSpPr/>
            <p:nvPr/>
          </p:nvSpPr>
          <p:spPr>
            <a:xfrm>
              <a:off x="1502603" y="4146420"/>
              <a:ext cx="4324523" cy="637842"/>
            </a:xfrm>
            <a:prstGeom prst="rect">
              <a:avLst/>
            </a:prstGeom>
            <a:solidFill>
              <a:srgbClr val="4167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cap="all" spc="2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Assume good intent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D42AEAB-269F-2E96-1AED-2A9E76804744}"/>
                </a:ext>
              </a:extLst>
            </p:cNvPr>
            <p:cNvSpPr/>
            <p:nvPr/>
          </p:nvSpPr>
          <p:spPr>
            <a:xfrm>
              <a:off x="696475" y="4927488"/>
              <a:ext cx="717201" cy="637842"/>
            </a:xfrm>
            <a:prstGeom prst="rect">
              <a:avLst/>
            </a:prstGeom>
            <a:solidFill>
              <a:srgbClr val="A421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F6990E5-A4E6-4647-5D1F-CD9BF8CEF391}"/>
                </a:ext>
              </a:extLst>
            </p:cNvPr>
            <p:cNvSpPr/>
            <p:nvPr/>
          </p:nvSpPr>
          <p:spPr>
            <a:xfrm>
              <a:off x="1502603" y="4949319"/>
              <a:ext cx="4324523" cy="637842"/>
            </a:xfrm>
            <a:prstGeom prst="rect">
              <a:avLst/>
            </a:prstGeom>
            <a:solidFill>
              <a:srgbClr val="4167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cap="all" spc="2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Give constructive feedback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396BE3A-C2B5-3B98-C4B7-3678A57B0AD1}"/>
                </a:ext>
              </a:extLst>
            </p:cNvPr>
            <p:cNvSpPr txBox="1"/>
            <p:nvPr/>
          </p:nvSpPr>
          <p:spPr>
            <a:xfrm>
              <a:off x="820240" y="3957158"/>
              <a:ext cx="814097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600" b="1" cap="all" spc="200" dirty="0">
                  <a:solidFill>
                    <a:schemeClr val="bg1"/>
                  </a:solidFill>
                  <a:latin typeface="Century Gothic" panose="020B0502020202020204" pitchFamily="34" charset="0"/>
                  <a:ea typeface="Source Sans Pro Black" panose="020B0803030403020204" pitchFamily="34" charset="0"/>
                </a:rPr>
                <a:t>4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049EDA7-52B1-6909-25BE-9831B79BC302}"/>
                </a:ext>
              </a:extLst>
            </p:cNvPr>
            <p:cNvSpPr txBox="1"/>
            <p:nvPr/>
          </p:nvSpPr>
          <p:spPr>
            <a:xfrm>
              <a:off x="828206" y="3127348"/>
              <a:ext cx="737837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600" b="1" cap="all" spc="200" dirty="0">
                  <a:solidFill>
                    <a:schemeClr val="bg1"/>
                  </a:solidFill>
                  <a:latin typeface="Century Gothic" panose="020B0502020202020204" pitchFamily="34" charset="0"/>
                  <a:ea typeface="Source Sans Pro Black" panose="020B0803030403020204" pitchFamily="34" charset="0"/>
                </a:rPr>
                <a:t>3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8E3CEF4-55AE-3219-1E41-0F4045117BC4}"/>
                </a:ext>
              </a:extLst>
            </p:cNvPr>
            <p:cNvSpPr txBox="1"/>
            <p:nvPr/>
          </p:nvSpPr>
          <p:spPr>
            <a:xfrm>
              <a:off x="894987" y="2300244"/>
              <a:ext cx="819187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600" b="1" cap="all" spc="200" dirty="0">
                  <a:solidFill>
                    <a:schemeClr val="bg1"/>
                  </a:solidFill>
                  <a:latin typeface="Century Gothic" panose="020B0502020202020204" pitchFamily="34" charset="0"/>
                  <a:ea typeface="Source Sans Pro Black" panose="020B0803030403020204" pitchFamily="34" charset="0"/>
                </a:rPr>
                <a:t>2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87F5C4A-3ED1-6518-A861-598EC0E91746}"/>
                </a:ext>
              </a:extLst>
            </p:cNvPr>
            <p:cNvSpPr txBox="1"/>
            <p:nvPr/>
          </p:nvSpPr>
          <p:spPr>
            <a:xfrm>
              <a:off x="833492" y="1489706"/>
              <a:ext cx="856108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600" b="1" cap="all" spc="200" dirty="0">
                  <a:solidFill>
                    <a:schemeClr val="bg1"/>
                  </a:solidFill>
                  <a:latin typeface="Century Gothic" panose="020B0502020202020204" pitchFamily="34" charset="0"/>
                  <a:ea typeface="Source Sans Pro Black" panose="020B0803030403020204" pitchFamily="34" charset="0"/>
                </a:rPr>
                <a:t>1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F7C3071-B9CD-1FDD-8DA2-47801A116032}"/>
                </a:ext>
              </a:extLst>
            </p:cNvPr>
            <p:cNvSpPr txBox="1"/>
            <p:nvPr/>
          </p:nvSpPr>
          <p:spPr>
            <a:xfrm>
              <a:off x="845292" y="4719322"/>
              <a:ext cx="814097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600" b="1" cap="all" spc="200" dirty="0">
                  <a:solidFill>
                    <a:schemeClr val="bg1"/>
                  </a:solidFill>
                  <a:latin typeface="Century Gothic" panose="020B0502020202020204" pitchFamily="34" charset="0"/>
                  <a:ea typeface="Source Sans Pro Black" panose="020B0803030403020204" pitchFamily="34" charset="0"/>
                </a:rPr>
                <a:t>5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17E7F35C-E022-81FF-B51F-95725AE0025E}"/>
                </a:ext>
              </a:extLst>
            </p:cNvPr>
            <p:cNvSpPr/>
            <p:nvPr/>
          </p:nvSpPr>
          <p:spPr>
            <a:xfrm>
              <a:off x="696475" y="5716314"/>
              <a:ext cx="717201" cy="637842"/>
            </a:xfrm>
            <a:prstGeom prst="rect">
              <a:avLst/>
            </a:prstGeom>
            <a:solidFill>
              <a:srgbClr val="A421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A798F4CF-EFB1-B2DC-D07B-3216ACF9FBF7}"/>
                </a:ext>
              </a:extLst>
            </p:cNvPr>
            <p:cNvSpPr/>
            <p:nvPr/>
          </p:nvSpPr>
          <p:spPr>
            <a:xfrm>
              <a:off x="1502603" y="5714666"/>
              <a:ext cx="4324523" cy="637842"/>
            </a:xfrm>
            <a:prstGeom prst="rect">
              <a:avLst/>
            </a:prstGeom>
            <a:solidFill>
              <a:srgbClr val="4167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cap="all" spc="2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Speak from your experience</a:t>
              </a:r>
              <a:endParaRPr lang="en-US" b="1" dirty="0">
                <a:latin typeface="Century Gothic" panose="020B0502020202020204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4C65AF8-C585-2962-254A-AD159393296D}"/>
                </a:ext>
              </a:extLst>
            </p:cNvPr>
            <p:cNvSpPr txBox="1"/>
            <p:nvPr/>
          </p:nvSpPr>
          <p:spPr>
            <a:xfrm>
              <a:off x="845292" y="5508148"/>
              <a:ext cx="814097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600" b="1" cap="all" spc="200" dirty="0">
                  <a:solidFill>
                    <a:schemeClr val="bg1"/>
                  </a:solidFill>
                  <a:latin typeface="Century Gothic" panose="020B0502020202020204" pitchFamily="34" charset="0"/>
                  <a:ea typeface="Source Sans Pro Black" panose="020B0803030403020204" pitchFamily="34" charset="0"/>
                </a:rPr>
                <a:t>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89439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703BA-CE7C-9C79-CCCE-271966C79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A42145"/>
                </a:solidFill>
                <a:latin typeface="Century Gothic" panose="020B0502020202020204" pitchFamily="34" charset="0"/>
              </a:rPr>
              <a:t>ADVISORY COMMITTEE ROLES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162472-3C8E-B7C1-8254-40D92DEF167D}"/>
              </a:ext>
            </a:extLst>
          </p:cNvPr>
          <p:cNvSpPr/>
          <p:nvPr/>
        </p:nvSpPr>
        <p:spPr>
          <a:xfrm>
            <a:off x="0" y="706056"/>
            <a:ext cx="838200" cy="636607"/>
          </a:xfrm>
          <a:prstGeom prst="rect">
            <a:avLst/>
          </a:prstGeom>
          <a:solidFill>
            <a:srgbClr val="EF922A"/>
          </a:solidFill>
          <a:ln>
            <a:solidFill>
              <a:srgbClr val="EF922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AD84FA-B720-0380-C823-6A0B7105712F}"/>
              </a:ext>
            </a:extLst>
          </p:cNvPr>
          <p:cNvSpPr txBox="1"/>
          <p:nvPr/>
        </p:nvSpPr>
        <p:spPr>
          <a:xfrm>
            <a:off x="1009892" y="2065743"/>
            <a:ext cx="8539222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41675C"/>
                </a:solidFill>
                <a:latin typeface="Century Gothic" panose="020B0502020202020204" pitchFamily="34" charset="0"/>
              </a:rPr>
              <a:t>Review and discuss draft elements of code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41675C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41675C"/>
                </a:solidFill>
                <a:latin typeface="Century Gothic" panose="020B0502020202020204" pitchFamily="34" charset="0"/>
              </a:rPr>
              <a:t>Share information and feedback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41675C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41675C"/>
                </a:solidFill>
                <a:latin typeface="Century Gothic" panose="020B0502020202020204" pitchFamily="34" charset="0"/>
              </a:rPr>
              <a:t>Serve as a sounding board for proposed changes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41675C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41675C"/>
                </a:solidFill>
                <a:latin typeface="Century Gothic" panose="020B0502020202020204" pitchFamily="34" charset="0"/>
              </a:rPr>
              <a:t>Provide local experience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41675C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41675C"/>
                </a:solidFill>
                <a:latin typeface="Century Gothic" panose="020B0502020202020204" pitchFamily="34" charset="0"/>
              </a:rPr>
              <a:t>Provide technical expertise where applicable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41675C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41675C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41675C"/>
              </a:solidFill>
              <a:latin typeface="Century Gothic" panose="020B0502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D57B0D1-F54E-3688-EF66-54D5A54B6C4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0000"/>
          </a:blip>
          <a:srcRect l="24431"/>
          <a:stretch/>
        </p:blipFill>
        <p:spPr>
          <a:xfrm rot="10800000">
            <a:off x="9452927" y="0"/>
            <a:ext cx="27473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3999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9EF6C45-215C-F2B5-2C4C-AFC87E97A4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635566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914CB5-BA97-C954-833D-8D34056F62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60002" y="2814639"/>
            <a:ext cx="9144000" cy="2387600"/>
          </a:xfrm>
        </p:spPr>
        <p:txBody>
          <a:bodyPr/>
          <a:lstStyle/>
          <a:p>
            <a:r>
              <a:rPr lang="en-US" b="1" dirty="0">
                <a:solidFill>
                  <a:srgbClr val="A42145"/>
                </a:solidFill>
                <a:latin typeface="Century Gothic" panose="020B0502020202020204" pitchFamily="34" charset="0"/>
              </a:rPr>
              <a:t>QUICK BREAK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EECC99-E44B-7D05-0584-63B39ACCBD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41747" y="5454176"/>
            <a:ext cx="9144000" cy="1655762"/>
          </a:xfrm>
        </p:spPr>
        <p:txBody>
          <a:bodyPr/>
          <a:lstStyle/>
          <a:p>
            <a:r>
              <a:rPr lang="en-US" i="1" dirty="0">
                <a:solidFill>
                  <a:srgbClr val="EF922A"/>
                </a:solidFill>
                <a:latin typeface="Century Gothic" panose="020B0502020202020204" pitchFamily="34" charset="0"/>
              </a:rPr>
              <a:t>August 24, 2023</a:t>
            </a:r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0A9AA4AE-13EA-F3DD-4D60-F14C05E9BE8A}"/>
              </a:ext>
            </a:extLst>
          </p:cNvPr>
          <p:cNvSpPr/>
          <p:nvPr/>
        </p:nvSpPr>
        <p:spPr>
          <a:xfrm>
            <a:off x="3819951" y="937413"/>
            <a:ext cx="6624102" cy="202520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Picture 7" descr="A blue and black text&#10;&#10;Description automatically generated">
            <a:extLst>
              <a:ext uri="{FF2B5EF4-FFF2-40B4-BE49-F238E27FC236}">
                <a16:creationId xmlns:a16="http://schemas.microsoft.com/office/drawing/2014/main" id="{D65632EB-8F7B-0838-F0C4-29BB1FE885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0253" y="6204861"/>
            <a:ext cx="2187080" cy="41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9299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6162472-3C8E-B7C1-8254-40D92DEF167D}"/>
              </a:ext>
            </a:extLst>
          </p:cNvPr>
          <p:cNvSpPr/>
          <p:nvPr/>
        </p:nvSpPr>
        <p:spPr>
          <a:xfrm>
            <a:off x="0" y="706056"/>
            <a:ext cx="838200" cy="636607"/>
          </a:xfrm>
          <a:prstGeom prst="rect">
            <a:avLst/>
          </a:prstGeom>
          <a:solidFill>
            <a:srgbClr val="EF922A"/>
          </a:solidFill>
          <a:ln>
            <a:solidFill>
              <a:srgbClr val="EF922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AD84FA-B720-0380-C823-6A0B7105712F}"/>
              </a:ext>
            </a:extLst>
          </p:cNvPr>
          <p:cNvSpPr txBox="1"/>
          <p:nvPr/>
        </p:nvSpPr>
        <p:spPr>
          <a:xfrm>
            <a:off x="1102490" y="1690688"/>
            <a:ext cx="8539222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41675C"/>
                </a:solidFill>
                <a:latin typeface="Century Gothic" panose="020B0502020202020204" pitchFamily="34" charset="0"/>
              </a:rPr>
              <a:t>GOALS: </a:t>
            </a:r>
          </a:p>
          <a:p>
            <a:endParaRPr lang="en-US" sz="2400" dirty="0">
              <a:solidFill>
                <a:srgbClr val="EF922A"/>
              </a:solidFill>
              <a:latin typeface="Century Gothic" panose="020B050202020202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dirty="0">
                <a:latin typeface="Century Gothic" panose="020B0502020202020204" pitchFamily="34" charset="0"/>
              </a:rPr>
              <a:t>Implement City’s planning policy direction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endParaRPr lang="en-US" sz="2400" dirty="0">
              <a:latin typeface="Century Gothic" panose="020B050202020202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dirty="0">
                <a:latin typeface="Century Gothic" panose="020B0502020202020204" pitchFamily="34" charset="0"/>
              </a:rPr>
              <a:t>Ensure new code generates orderly growth and reinvestment in established parts of Edmond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endParaRPr lang="en-US" sz="2400" dirty="0">
              <a:latin typeface="Century Gothic" panose="020B050202020202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dirty="0">
                <a:latin typeface="Century Gothic" panose="020B0502020202020204" pitchFamily="34" charset="0"/>
              </a:rPr>
              <a:t>Promote the community’s preferred development patterns</a:t>
            </a:r>
          </a:p>
          <a:p>
            <a:pPr lvl="1"/>
            <a:endParaRPr lang="en-US" sz="2000" b="1" dirty="0">
              <a:solidFill>
                <a:srgbClr val="41675C"/>
              </a:solidFill>
              <a:latin typeface="Century Gothic" panose="020B0502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EF922A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EF922A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EF922A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7703BA-CE7C-9C79-CCCE-271966C79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A42145"/>
                </a:solidFill>
                <a:latin typeface="Century Gothic" panose="020B0502020202020204" pitchFamily="34" charset="0"/>
              </a:rPr>
              <a:t>PROJECT OVERVIEW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44045F1-AAEA-D6B3-F45C-2B1FA3A3908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0000"/>
          </a:blip>
          <a:srcRect l="24431"/>
          <a:stretch/>
        </p:blipFill>
        <p:spPr>
          <a:xfrm rot="10800000">
            <a:off x="9452927" y="0"/>
            <a:ext cx="27473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6569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138D3650-7FD9-E943-9574-D6E65A8077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0000"/>
          </a:blip>
          <a:srcRect l="24431"/>
          <a:stretch/>
        </p:blipFill>
        <p:spPr>
          <a:xfrm rot="10800000">
            <a:off x="9452927" y="0"/>
            <a:ext cx="274737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67703BA-CE7C-9C79-CCCE-271966C79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A42145"/>
                </a:solidFill>
                <a:latin typeface="Century Gothic" panose="020B0502020202020204" pitchFamily="34" charset="0"/>
              </a:rPr>
              <a:t>PROJECT SCHEDULE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162472-3C8E-B7C1-8254-40D92DEF167D}"/>
              </a:ext>
            </a:extLst>
          </p:cNvPr>
          <p:cNvSpPr/>
          <p:nvPr/>
        </p:nvSpPr>
        <p:spPr>
          <a:xfrm>
            <a:off x="0" y="706056"/>
            <a:ext cx="838200" cy="636607"/>
          </a:xfrm>
          <a:prstGeom prst="rect">
            <a:avLst/>
          </a:prstGeom>
          <a:solidFill>
            <a:srgbClr val="EF922A"/>
          </a:solidFill>
          <a:ln>
            <a:solidFill>
              <a:srgbClr val="EF922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A72DF124-CEAA-BC45-ADB1-0D4615D1D7AA}"/>
              </a:ext>
            </a:extLst>
          </p:cNvPr>
          <p:cNvSpPr txBox="1"/>
          <p:nvPr/>
        </p:nvSpPr>
        <p:spPr>
          <a:xfrm>
            <a:off x="838200" y="3424035"/>
            <a:ext cx="1200150" cy="924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20"/>
              </a:lnSpc>
              <a:spcBef>
                <a:spcPts val="100"/>
              </a:spcBef>
            </a:pPr>
            <a:r>
              <a:rPr sz="2400" b="1" spc="-5" dirty="0">
                <a:solidFill>
                  <a:srgbClr val="A42145"/>
                </a:solidFill>
                <a:latin typeface="Century Gothic"/>
                <a:cs typeface="Century Gothic"/>
              </a:rPr>
              <a:t>Phase</a:t>
            </a:r>
            <a:r>
              <a:rPr sz="2400" b="1" spc="-60" dirty="0">
                <a:solidFill>
                  <a:srgbClr val="A42145"/>
                </a:solidFill>
                <a:latin typeface="Century Gothic"/>
                <a:cs typeface="Century Gothic"/>
              </a:rPr>
              <a:t> </a:t>
            </a:r>
            <a:r>
              <a:rPr sz="2400" b="1" dirty="0">
                <a:solidFill>
                  <a:srgbClr val="A42145"/>
                </a:solidFill>
                <a:latin typeface="Century Gothic"/>
                <a:cs typeface="Century Gothic"/>
              </a:rPr>
              <a:t>1</a:t>
            </a:r>
            <a:endParaRPr sz="2400" dirty="0">
              <a:solidFill>
                <a:srgbClr val="A42145"/>
              </a:solidFill>
              <a:latin typeface="Century Gothic"/>
              <a:cs typeface="Century Gothic"/>
            </a:endParaRPr>
          </a:p>
          <a:p>
            <a:pPr marL="12700" marR="5080">
              <a:lnSpc>
                <a:spcPts val="2160"/>
              </a:lnSpc>
              <a:spcBef>
                <a:spcPts val="10"/>
              </a:spcBef>
            </a:pPr>
            <a:r>
              <a:rPr sz="1800" b="1" i="1" spc="-5" dirty="0">
                <a:solidFill>
                  <a:srgbClr val="41675C"/>
                </a:solidFill>
                <a:latin typeface="Century Gothic"/>
                <a:cs typeface="Century Gothic"/>
              </a:rPr>
              <a:t>Diagnostic  </a:t>
            </a:r>
            <a:r>
              <a:rPr sz="1800" b="1" i="1" dirty="0">
                <a:solidFill>
                  <a:srgbClr val="41675C"/>
                </a:solidFill>
                <a:latin typeface="Century Gothic"/>
                <a:cs typeface="Century Gothic"/>
              </a:rPr>
              <a:t>Report</a:t>
            </a:r>
            <a:endParaRPr sz="1800" b="1" dirty="0">
              <a:latin typeface="Century Gothic"/>
              <a:cs typeface="Century Gothic"/>
            </a:endParaRPr>
          </a:p>
        </p:txBody>
      </p:sp>
      <p:sp>
        <p:nvSpPr>
          <p:cNvPr id="9" name="object 6">
            <a:extLst>
              <a:ext uri="{FF2B5EF4-FFF2-40B4-BE49-F238E27FC236}">
                <a16:creationId xmlns:a16="http://schemas.microsoft.com/office/drawing/2014/main" id="{6DCE71B0-5190-15EF-C1EE-C02324D77B15}"/>
              </a:ext>
            </a:extLst>
          </p:cNvPr>
          <p:cNvSpPr txBox="1"/>
          <p:nvPr/>
        </p:nvSpPr>
        <p:spPr>
          <a:xfrm>
            <a:off x="3976386" y="3424035"/>
            <a:ext cx="1550035" cy="1198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20"/>
              </a:lnSpc>
              <a:spcBef>
                <a:spcPts val="100"/>
              </a:spcBef>
            </a:pPr>
            <a:r>
              <a:rPr sz="2400" b="1" spc="-5" dirty="0">
                <a:solidFill>
                  <a:srgbClr val="A42145"/>
                </a:solidFill>
                <a:latin typeface="Century Gothic"/>
                <a:cs typeface="Century Gothic"/>
              </a:rPr>
              <a:t>Phase</a:t>
            </a:r>
            <a:r>
              <a:rPr sz="2400" b="1" spc="-20" dirty="0">
                <a:solidFill>
                  <a:srgbClr val="A42145"/>
                </a:solidFill>
                <a:latin typeface="Century Gothic"/>
                <a:cs typeface="Century Gothic"/>
              </a:rPr>
              <a:t> </a:t>
            </a:r>
            <a:r>
              <a:rPr sz="2400" b="1" dirty="0">
                <a:solidFill>
                  <a:srgbClr val="A42145"/>
                </a:solidFill>
                <a:latin typeface="Century Gothic"/>
                <a:cs typeface="Century Gothic"/>
              </a:rPr>
              <a:t>2</a:t>
            </a:r>
            <a:endParaRPr sz="2400" dirty="0">
              <a:solidFill>
                <a:srgbClr val="A42145"/>
              </a:solidFill>
              <a:latin typeface="Century Gothic"/>
              <a:cs typeface="Century Gothic"/>
            </a:endParaRPr>
          </a:p>
          <a:p>
            <a:pPr marL="12700" marR="5080">
              <a:lnSpc>
                <a:spcPts val="2160"/>
              </a:lnSpc>
              <a:spcBef>
                <a:spcPts val="10"/>
              </a:spcBef>
            </a:pPr>
            <a:r>
              <a:rPr sz="1800" b="1" i="1" dirty="0">
                <a:solidFill>
                  <a:srgbClr val="41675C"/>
                </a:solidFill>
                <a:latin typeface="Century Gothic"/>
                <a:cs typeface="Century Gothic"/>
              </a:rPr>
              <a:t>Updated  </a:t>
            </a:r>
            <a:r>
              <a:rPr sz="1800" b="1" i="1" spc="-5" dirty="0">
                <a:solidFill>
                  <a:srgbClr val="41675C"/>
                </a:solidFill>
                <a:latin typeface="Century Gothic"/>
                <a:cs typeface="Century Gothic"/>
              </a:rPr>
              <a:t>Development  </a:t>
            </a:r>
            <a:r>
              <a:rPr sz="1800" b="1" i="1" dirty="0">
                <a:solidFill>
                  <a:srgbClr val="41675C"/>
                </a:solidFill>
                <a:latin typeface="Century Gothic"/>
                <a:cs typeface="Century Gothic"/>
              </a:rPr>
              <a:t>Codes</a:t>
            </a:r>
            <a:endParaRPr sz="1800" b="1" dirty="0">
              <a:latin typeface="Century Gothic"/>
              <a:cs typeface="Century Gothic"/>
            </a:endParaRPr>
          </a:p>
        </p:txBody>
      </p:sp>
      <p:sp>
        <p:nvSpPr>
          <p:cNvPr id="10" name="object 8">
            <a:extLst>
              <a:ext uri="{FF2B5EF4-FFF2-40B4-BE49-F238E27FC236}">
                <a16:creationId xmlns:a16="http://schemas.microsoft.com/office/drawing/2014/main" id="{D42B08C8-72B1-FA32-A834-41364684EB9C}"/>
              </a:ext>
            </a:extLst>
          </p:cNvPr>
          <p:cNvSpPr txBox="1"/>
          <p:nvPr/>
        </p:nvSpPr>
        <p:spPr>
          <a:xfrm>
            <a:off x="6665581" y="3424035"/>
            <a:ext cx="1165860" cy="924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20"/>
              </a:lnSpc>
              <a:spcBef>
                <a:spcPts val="100"/>
              </a:spcBef>
            </a:pPr>
            <a:r>
              <a:rPr sz="2400" b="1" spc="-5" dirty="0">
                <a:solidFill>
                  <a:srgbClr val="A42145"/>
                </a:solidFill>
                <a:latin typeface="Century Gothic"/>
                <a:cs typeface="Century Gothic"/>
              </a:rPr>
              <a:t>Phase</a:t>
            </a:r>
            <a:r>
              <a:rPr sz="2400" b="1" spc="-85" dirty="0">
                <a:solidFill>
                  <a:srgbClr val="A42145"/>
                </a:solidFill>
                <a:latin typeface="Century Gothic"/>
                <a:cs typeface="Century Gothic"/>
              </a:rPr>
              <a:t> </a:t>
            </a:r>
            <a:r>
              <a:rPr sz="2400" b="1" dirty="0">
                <a:solidFill>
                  <a:srgbClr val="A42145"/>
                </a:solidFill>
                <a:latin typeface="Century Gothic"/>
                <a:cs typeface="Century Gothic"/>
              </a:rPr>
              <a:t>3</a:t>
            </a:r>
            <a:endParaRPr sz="2400" dirty="0">
              <a:solidFill>
                <a:srgbClr val="A42145"/>
              </a:solidFill>
              <a:latin typeface="Century Gothic"/>
              <a:cs typeface="Century Gothic"/>
            </a:endParaRPr>
          </a:p>
          <a:p>
            <a:pPr marL="12700" marR="127635">
              <a:lnSpc>
                <a:spcPts val="2160"/>
              </a:lnSpc>
              <a:spcBef>
                <a:spcPts val="10"/>
              </a:spcBef>
            </a:pPr>
            <a:r>
              <a:rPr sz="1800" b="1" i="1" dirty="0">
                <a:solidFill>
                  <a:srgbClr val="41675C"/>
                </a:solidFill>
                <a:latin typeface="Century Gothic"/>
                <a:cs typeface="Century Gothic"/>
              </a:rPr>
              <a:t>Mapping  Updates</a:t>
            </a:r>
            <a:endParaRPr sz="1800" b="1" dirty="0">
              <a:latin typeface="Century Gothic"/>
              <a:cs typeface="Century Gothic"/>
            </a:endParaRPr>
          </a:p>
        </p:txBody>
      </p:sp>
      <p:graphicFrame>
        <p:nvGraphicFramePr>
          <p:cNvPr id="3" name="object 3">
            <a:extLst>
              <a:ext uri="{FF2B5EF4-FFF2-40B4-BE49-F238E27FC236}">
                <a16:creationId xmlns:a16="http://schemas.microsoft.com/office/drawing/2014/main" id="{7C0E3DDF-1AA2-5894-8742-55C175C9FF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5986054"/>
              </p:ext>
            </p:extLst>
          </p:nvPr>
        </p:nvGraphicFramePr>
        <p:xfrm>
          <a:off x="838200" y="2065743"/>
          <a:ext cx="8790570" cy="10306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303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43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35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39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79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1840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1808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0384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92262">
                <a:tc>
                  <a:txBody>
                    <a:bodyPr/>
                    <a:lstStyle/>
                    <a:p>
                      <a:pPr marL="328930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900" i="1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PHASE</a:t>
                      </a:r>
                      <a:endParaRPr sz="1900" dirty="0">
                        <a:solidFill>
                          <a:srgbClr val="FFFFFF"/>
                        </a:solidFill>
                        <a:latin typeface="Century Gothic"/>
                        <a:cs typeface="Century Gothic"/>
                      </a:endParaRPr>
                    </a:p>
                  </a:txBody>
                  <a:tcPr marL="0" marR="0" marT="84759" marB="0">
                    <a:solidFill>
                      <a:srgbClr val="41675C"/>
                    </a:solidFill>
                  </a:tcPr>
                </a:tc>
                <a:tc>
                  <a:txBody>
                    <a:bodyPr/>
                    <a:lstStyle/>
                    <a:p>
                      <a:pPr marL="3111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900" i="1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1</a:t>
                      </a:r>
                      <a:endParaRPr sz="1900" dirty="0">
                        <a:solidFill>
                          <a:srgbClr val="FFFFFF"/>
                        </a:solidFill>
                        <a:latin typeface="Century Gothic"/>
                        <a:cs typeface="Century Gothic"/>
                      </a:endParaRPr>
                    </a:p>
                  </a:txBody>
                  <a:tcPr marL="0" marR="0" marT="84759" marB="0">
                    <a:lnR w="28575">
                      <a:solidFill>
                        <a:srgbClr val="90CABE"/>
                      </a:solidFill>
                      <a:prstDash val="solid"/>
                    </a:lnR>
                    <a:solidFill>
                      <a:srgbClr val="41675C"/>
                    </a:solidFill>
                  </a:tcPr>
                </a:tc>
                <a:tc>
                  <a:txBody>
                    <a:bodyPr/>
                    <a:lstStyle/>
                    <a:p>
                      <a:pPr marL="1361440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900" b="1" i="1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PHASE</a:t>
                      </a:r>
                      <a:endParaRPr sz="1900" b="1" dirty="0">
                        <a:solidFill>
                          <a:srgbClr val="FFFFFF"/>
                        </a:solidFill>
                        <a:latin typeface="Century Gothic"/>
                        <a:cs typeface="Century Gothic"/>
                      </a:endParaRPr>
                    </a:p>
                  </a:txBody>
                  <a:tcPr marL="0" marR="0" marT="84759" marB="0">
                    <a:lnL w="28575">
                      <a:solidFill>
                        <a:srgbClr val="90CABE"/>
                      </a:solidFill>
                      <a:prstDash val="solid"/>
                    </a:lnL>
                    <a:solidFill>
                      <a:srgbClr val="41675C"/>
                    </a:solidFill>
                  </a:tcPr>
                </a:tc>
                <a:tc>
                  <a:txBody>
                    <a:bodyPr/>
                    <a:lstStyle/>
                    <a:p>
                      <a:pPr marL="30480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900" b="1" i="1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2</a:t>
                      </a:r>
                      <a:endParaRPr sz="1900" b="1" dirty="0">
                        <a:solidFill>
                          <a:srgbClr val="FFFFFF"/>
                        </a:solidFill>
                        <a:latin typeface="Century Gothic"/>
                        <a:cs typeface="Century Gothic"/>
                      </a:endParaRPr>
                    </a:p>
                  </a:txBody>
                  <a:tcPr marL="0" marR="0" marT="84759" marB="0">
                    <a:lnR w="28575">
                      <a:solidFill>
                        <a:srgbClr val="90CABE"/>
                      </a:solidFill>
                      <a:prstDash val="solid"/>
                    </a:lnR>
                    <a:solidFill>
                      <a:srgbClr val="41675C"/>
                    </a:solidFill>
                  </a:tcPr>
                </a:tc>
                <a:tc>
                  <a:txBody>
                    <a:bodyPr/>
                    <a:lstStyle/>
                    <a:p>
                      <a:pPr marL="419100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900" i="1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PHASE</a:t>
                      </a:r>
                      <a:endParaRPr sz="1900" dirty="0">
                        <a:solidFill>
                          <a:srgbClr val="FFFFFF"/>
                        </a:solidFill>
                        <a:latin typeface="Century Gothic"/>
                        <a:cs typeface="Century Gothic"/>
                      </a:endParaRPr>
                    </a:p>
                  </a:txBody>
                  <a:tcPr marL="0" marR="0" marT="84759" marB="0">
                    <a:lnL w="28575">
                      <a:solidFill>
                        <a:srgbClr val="90CABE"/>
                      </a:solidFill>
                      <a:prstDash val="solid"/>
                    </a:lnL>
                    <a:solidFill>
                      <a:srgbClr val="41675C"/>
                    </a:solidFill>
                  </a:tcPr>
                </a:tc>
                <a:tc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900" i="1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3</a:t>
                      </a:r>
                      <a:endParaRPr sz="1900" dirty="0">
                        <a:solidFill>
                          <a:srgbClr val="FFFFFF"/>
                        </a:solidFill>
                        <a:latin typeface="Century Gothic"/>
                        <a:cs typeface="Century Gothic"/>
                      </a:endParaRPr>
                    </a:p>
                  </a:txBody>
                  <a:tcPr marL="0" marR="0" marT="84759" marB="0">
                    <a:lnR w="28575">
                      <a:solidFill>
                        <a:srgbClr val="90CABE"/>
                      </a:solidFill>
                      <a:prstDash val="solid"/>
                    </a:lnR>
                    <a:solidFill>
                      <a:srgbClr val="41675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900" i="1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PHASE</a:t>
                      </a:r>
                      <a:r>
                        <a:rPr sz="1900" i="1" spc="-25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900" i="1" dirty="0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4</a:t>
                      </a:r>
                      <a:endParaRPr sz="1900" dirty="0">
                        <a:solidFill>
                          <a:srgbClr val="FFFFFF"/>
                        </a:solidFill>
                        <a:latin typeface="Century Gothic"/>
                        <a:cs typeface="Century Gothic"/>
                      </a:endParaRPr>
                    </a:p>
                  </a:txBody>
                  <a:tcPr marL="0" marR="0" marT="0" marB="0" anchor="ctr">
                    <a:lnL w="28575">
                      <a:solidFill>
                        <a:srgbClr val="90CABE"/>
                      </a:solidFill>
                      <a:prstDash val="solid"/>
                    </a:lnL>
                    <a:solidFill>
                      <a:srgbClr val="41675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8392">
                <a:tc>
                  <a:txBody>
                    <a:bodyPr/>
                    <a:lstStyle/>
                    <a:p>
                      <a:pPr marL="25400" marR="63119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500" b="1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Nov  </a:t>
                      </a:r>
                      <a:r>
                        <a:rPr lang="en-US" sz="1500" b="1" spc="-5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20</a:t>
                      </a:r>
                      <a:r>
                        <a:rPr sz="1500" b="1" spc="-5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22</a:t>
                      </a:r>
                      <a:endParaRPr sz="1500" b="1" dirty="0">
                        <a:latin typeface="Century Gothic"/>
                        <a:cs typeface="Century Gothic"/>
                      </a:endParaRPr>
                    </a:p>
                  </a:txBody>
                  <a:tcPr marL="0" marR="0" marT="6781" marB="0"/>
                </a:tc>
                <a:tc>
                  <a:txBody>
                    <a:bodyPr/>
                    <a:lstStyle/>
                    <a:p>
                      <a:pPr marL="66675" marR="31115" indent="16446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500" b="1" dirty="0">
                        <a:latin typeface="Century Gothic"/>
                        <a:cs typeface="Century Gothic"/>
                      </a:endParaRPr>
                    </a:p>
                  </a:txBody>
                  <a:tcPr marL="0" marR="0" marT="6781" marB="0">
                    <a:lnR w="28575">
                      <a:solidFill>
                        <a:srgbClr val="90CABE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8100" marR="165163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lang="en-US" sz="1500" b="1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Jul  </a:t>
                      </a:r>
                      <a:r>
                        <a:rPr lang="en-US" sz="1500" b="1" spc="-5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2023</a:t>
                      </a:r>
                      <a:endParaRPr sz="1500" b="1" dirty="0">
                        <a:latin typeface="Century Gothic"/>
                        <a:cs typeface="Century Gothic"/>
                      </a:endParaRPr>
                    </a:p>
                  </a:txBody>
                  <a:tcPr marL="0" marR="0" marT="6781" marB="0">
                    <a:lnL w="28575">
                      <a:solidFill>
                        <a:srgbClr val="90CABE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086485" marR="31750" indent="91440" algn="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500" b="1" dirty="0">
                        <a:latin typeface="Century Gothic"/>
                        <a:cs typeface="Century Gothic"/>
                      </a:endParaRPr>
                    </a:p>
                  </a:txBody>
                  <a:tcPr marL="0" marR="0" marT="6781" marB="0">
                    <a:lnR w="28575">
                      <a:solidFill>
                        <a:srgbClr val="90CABE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6830" marR="71056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500" b="1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Apr  </a:t>
                      </a:r>
                      <a:r>
                        <a:rPr sz="1500" b="1" spc="-5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2024</a:t>
                      </a:r>
                      <a:endParaRPr sz="1500" b="1" dirty="0">
                        <a:latin typeface="Century Gothic"/>
                        <a:cs typeface="Century Gothic"/>
                      </a:endParaRPr>
                    </a:p>
                  </a:txBody>
                  <a:tcPr marL="0" marR="0" marT="6781" marB="0">
                    <a:lnL w="28575">
                      <a:solidFill>
                        <a:srgbClr val="90CABE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44145" marR="32384" indent="6858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500" b="1" dirty="0">
                        <a:latin typeface="Century Gothic"/>
                        <a:cs typeface="Century Gothic"/>
                      </a:endParaRPr>
                    </a:p>
                  </a:txBody>
                  <a:tcPr marL="0" marR="0" marT="6781" marB="0">
                    <a:lnR w="28575">
                      <a:solidFill>
                        <a:srgbClr val="90CABE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6195" marR="233679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500" b="1" spc="-5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Sep  2024</a:t>
                      </a:r>
                      <a:endParaRPr sz="1500" b="1" dirty="0">
                        <a:latin typeface="Century Gothic"/>
                        <a:cs typeface="Century Gothic"/>
                      </a:endParaRPr>
                    </a:p>
                  </a:txBody>
                  <a:tcPr marL="0" marR="0" marT="6781" marB="0">
                    <a:lnL w="28575">
                      <a:solidFill>
                        <a:srgbClr val="90CABE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236854" marR="19685" indent="4762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500" b="1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Nov  </a:t>
                      </a:r>
                      <a:r>
                        <a:rPr sz="1500" b="1" spc="-5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2024</a:t>
                      </a:r>
                      <a:endParaRPr sz="1500" b="1" dirty="0">
                        <a:latin typeface="Century Gothic"/>
                        <a:cs typeface="Century Gothic"/>
                      </a:endParaRPr>
                    </a:p>
                  </a:txBody>
                  <a:tcPr marL="0" marR="0" marT="6781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object 10">
            <a:extLst>
              <a:ext uri="{FF2B5EF4-FFF2-40B4-BE49-F238E27FC236}">
                <a16:creationId xmlns:a16="http://schemas.microsoft.com/office/drawing/2014/main" id="{0339AE51-4C98-F8AD-F065-0D0EBCA06EDD}"/>
              </a:ext>
            </a:extLst>
          </p:cNvPr>
          <p:cNvSpPr txBox="1"/>
          <p:nvPr/>
        </p:nvSpPr>
        <p:spPr>
          <a:xfrm>
            <a:off x="8387671" y="3424035"/>
            <a:ext cx="1165860" cy="650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20"/>
              </a:lnSpc>
              <a:spcBef>
                <a:spcPts val="100"/>
              </a:spcBef>
            </a:pPr>
            <a:r>
              <a:rPr sz="2400" b="1" spc="-5" dirty="0">
                <a:solidFill>
                  <a:srgbClr val="A42145"/>
                </a:solidFill>
                <a:latin typeface="Century Gothic"/>
                <a:cs typeface="Century Gothic"/>
              </a:rPr>
              <a:t>Phase</a:t>
            </a:r>
            <a:r>
              <a:rPr sz="2400" b="1" spc="-85" dirty="0">
                <a:solidFill>
                  <a:srgbClr val="A42145"/>
                </a:solidFill>
                <a:latin typeface="Century Gothic"/>
                <a:cs typeface="Century Gothic"/>
              </a:rPr>
              <a:t> </a:t>
            </a:r>
            <a:r>
              <a:rPr sz="2400" b="1" dirty="0">
                <a:solidFill>
                  <a:srgbClr val="A42145"/>
                </a:solidFill>
                <a:latin typeface="Century Gothic"/>
                <a:cs typeface="Century Gothic"/>
              </a:rPr>
              <a:t>4</a:t>
            </a:r>
            <a:endParaRPr sz="2400" dirty="0">
              <a:solidFill>
                <a:srgbClr val="A42145"/>
              </a:solidFill>
              <a:latin typeface="Century Gothic"/>
              <a:cs typeface="Century Gothic"/>
            </a:endParaRPr>
          </a:p>
          <a:p>
            <a:pPr marL="12700">
              <a:lnSpc>
                <a:spcPts val="2100"/>
              </a:lnSpc>
            </a:pPr>
            <a:r>
              <a:rPr sz="1800" b="1" i="1" dirty="0">
                <a:solidFill>
                  <a:srgbClr val="41675C"/>
                </a:solidFill>
                <a:latin typeface="Century Gothic"/>
                <a:cs typeface="Century Gothic"/>
              </a:rPr>
              <a:t>Adoption</a:t>
            </a:r>
            <a:endParaRPr sz="1800" b="1" dirty="0">
              <a:latin typeface="Century Gothic"/>
              <a:cs typeface="Century Gothic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64C790D4-0AFF-66F5-606E-D156738CB142}"/>
              </a:ext>
            </a:extLst>
          </p:cNvPr>
          <p:cNvSpPr/>
          <p:nvPr/>
        </p:nvSpPr>
        <p:spPr>
          <a:xfrm>
            <a:off x="3631721" y="3172814"/>
            <a:ext cx="2109179" cy="1802921"/>
          </a:xfrm>
          <a:prstGeom prst="roundRect">
            <a:avLst/>
          </a:prstGeom>
          <a:noFill/>
          <a:ln w="28575">
            <a:solidFill>
              <a:srgbClr val="97CDC2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3920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703BA-CE7C-9C79-CCCE-271966C79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A42145"/>
                </a:solidFill>
                <a:latin typeface="Century Gothic" panose="020B0502020202020204" pitchFamily="34" charset="0"/>
              </a:rPr>
              <a:t>COMMITTEE MEETINGS &amp; TOPICS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162472-3C8E-B7C1-8254-40D92DEF167D}"/>
              </a:ext>
            </a:extLst>
          </p:cNvPr>
          <p:cNvSpPr/>
          <p:nvPr/>
        </p:nvSpPr>
        <p:spPr>
          <a:xfrm>
            <a:off x="0" y="706056"/>
            <a:ext cx="838200" cy="636607"/>
          </a:xfrm>
          <a:prstGeom prst="rect">
            <a:avLst/>
          </a:prstGeom>
          <a:solidFill>
            <a:srgbClr val="EF922A"/>
          </a:solidFill>
          <a:ln>
            <a:solidFill>
              <a:srgbClr val="EF922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AD84FA-B720-0380-C823-6A0B7105712F}"/>
              </a:ext>
            </a:extLst>
          </p:cNvPr>
          <p:cNvSpPr txBox="1"/>
          <p:nvPr/>
        </p:nvSpPr>
        <p:spPr>
          <a:xfrm>
            <a:off x="3293964" y="1825457"/>
            <a:ext cx="6498218" cy="4401205"/>
          </a:xfrm>
          <a:prstGeom prst="rect">
            <a:avLst/>
          </a:prstGeom>
          <a:noFill/>
        </p:spPr>
        <p:txBody>
          <a:bodyPr wrap="square" numCol="2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A42145"/>
                </a:solidFill>
                <a:latin typeface="Century Gothic" panose="020B0502020202020204" pitchFamily="34" charset="0"/>
              </a:rPr>
              <a:t>8/24/23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41675C"/>
                </a:solidFill>
                <a:latin typeface="Century Gothic" panose="020B0502020202020204" pitchFamily="34" charset="0"/>
              </a:rPr>
              <a:t>Project Overview, Diagnostic Report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>
              <a:solidFill>
                <a:srgbClr val="41675C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A42145"/>
                </a:solidFill>
                <a:latin typeface="Century Gothic" panose="020B0502020202020204" pitchFamily="34" charset="0"/>
              </a:rPr>
              <a:t>10/12/23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41675C"/>
                </a:solidFill>
                <a:latin typeface="Century Gothic" panose="020B0502020202020204" pitchFamily="34" charset="0"/>
              </a:rPr>
              <a:t>General Provisions,  Zoning (Intro)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>
              <a:solidFill>
                <a:srgbClr val="41675C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A42145"/>
                </a:solidFill>
                <a:latin typeface="Century Gothic" panose="020B0502020202020204" pitchFamily="34" charset="0"/>
              </a:rPr>
              <a:t>12/7/23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41675C"/>
                </a:solidFill>
                <a:latin typeface="Century Gothic" panose="020B0502020202020204" pitchFamily="34" charset="0"/>
              </a:rPr>
              <a:t>Zoning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>
              <a:solidFill>
                <a:srgbClr val="41675C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A42145"/>
                </a:solidFill>
                <a:latin typeface="Century Gothic" panose="020B0502020202020204" pitchFamily="34" charset="0"/>
              </a:rPr>
              <a:t>1/11/24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41675C"/>
                </a:solidFill>
                <a:latin typeface="Century Gothic" panose="020B0502020202020204" pitchFamily="34" charset="0"/>
              </a:rPr>
              <a:t>Uses</a:t>
            </a:r>
            <a:endParaRPr lang="en-US" sz="2400" b="1" dirty="0">
              <a:solidFill>
                <a:srgbClr val="EF922A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A42145"/>
                </a:solidFill>
                <a:latin typeface="Century Gothic" panose="020B0502020202020204" pitchFamily="34" charset="0"/>
              </a:rPr>
              <a:t>3/21/24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41675C"/>
                </a:solidFill>
                <a:latin typeface="Century Gothic" panose="020B0502020202020204" pitchFamily="34" charset="0"/>
              </a:rPr>
              <a:t>Development Standards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>
              <a:solidFill>
                <a:srgbClr val="41675C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A42145"/>
                </a:solidFill>
                <a:latin typeface="Century Gothic" panose="020B0502020202020204" pitchFamily="34" charset="0"/>
              </a:rPr>
              <a:t>5/9/24</a:t>
            </a:r>
            <a:endParaRPr lang="en-US" sz="2400" b="1" dirty="0">
              <a:solidFill>
                <a:srgbClr val="EF922A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41675C"/>
                </a:solidFill>
                <a:latin typeface="Century Gothic" panose="020B0502020202020204" pitchFamily="34" charset="0"/>
              </a:rPr>
              <a:t>Subdivision and Stormwater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>
              <a:solidFill>
                <a:srgbClr val="41675C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A42145"/>
                </a:solidFill>
                <a:latin typeface="Century Gothic" panose="020B0502020202020204" pitchFamily="34" charset="0"/>
              </a:rPr>
              <a:t>6/13/24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41675C"/>
                </a:solidFill>
                <a:latin typeface="Century Gothic" panose="020B0502020202020204" pitchFamily="34" charset="0"/>
              </a:rPr>
              <a:t>Procedures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EF922A"/>
              </a:solidFill>
              <a:latin typeface="Century Gothic" panose="020B0502020202020204" pitchFamily="34" charset="0"/>
            </a:endParaRPr>
          </a:p>
        </p:txBody>
      </p:sp>
      <p:pic>
        <p:nvPicPr>
          <p:cNvPr id="7" name="Graphic 6" descr="Daily calendar with solid fill">
            <a:extLst>
              <a:ext uri="{FF2B5EF4-FFF2-40B4-BE49-F238E27FC236}">
                <a16:creationId xmlns:a16="http://schemas.microsoft.com/office/drawing/2014/main" id="{F967B2C9-9994-B89A-0AE6-F832446110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9100" y="2065743"/>
            <a:ext cx="2735967" cy="273596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3A8C185-4E1C-6276-40AF-E7BAE3E9059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20000"/>
          </a:blip>
          <a:srcRect l="24431"/>
          <a:stretch/>
        </p:blipFill>
        <p:spPr>
          <a:xfrm rot="10800000">
            <a:off x="9452927" y="0"/>
            <a:ext cx="27473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0637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D7E7E64-C8A3-1D57-B0F5-3B0C41A8AF9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0000"/>
          </a:blip>
          <a:srcRect l="24431"/>
          <a:stretch/>
        </p:blipFill>
        <p:spPr>
          <a:xfrm rot="10800000">
            <a:off x="9452927" y="0"/>
            <a:ext cx="274737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67703BA-CE7C-9C79-CCCE-271966C79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A42145"/>
                </a:solidFill>
                <a:latin typeface="Century Gothic" panose="020B0502020202020204" pitchFamily="34" charset="0"/>
              </a:rPr>
              <a:t>DIAGNOSTIC REPORT OVERVIEW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162472-3C8E-B7C1-8254-40D92DEF167D}"/>
              </a:ext>
            </a:extLst>
          </p:cNvPr>
          <p:cNvSpPr/>
          <p:nvPr/>
        </p:nvSpPr>
        <p:spPr>
          <a:xfrm>
            <a:off x="0" y="706056"/>
            <a:ext cx="838200" cy="636607"/>
          </a:xfrm>
          <a:prstGeom prst="rect">
            <a:avLst/>
          </a:prstGeom>
          <a:solidFill>
            <a:srgbClr val="EF922A"/>
          </a:solidFill>
          <a:ln>
            <a:solidFill>
              <a:srgbClr val="EF922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AD84FA-B720-0380-C823-6A0B7105712F}"/>
              </a:ext>
            </a:extLst>
          </p:cNvPr>
          <p:cNvSpPr txBox="1"/>
          <p:nvPr/>
        </p:nvSpPr>
        <p:spPr>
          <a:xfrm>
            <a:off x="1102490" y="1482344"/>
            <a:ext cx="105156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41675C"/>
                </a:solidFill>
                <a:latin typeface="Century Gothic" panose="020B0502020202020204" pitchFamily="34" charset="0"/>
              </a:rPr>
              <a:t>METHODOLOGY: </a:t>
            </a:r>
          </a:p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200" dirty="0">
                <a:latin typeface="Century Gothic" panose="020B0502020202020204" pitchFamily="34" charset="0"/>
              </a:rPr>
              <a:t>Review existing development codes and administrative processes </a:t>
            </a:r>
          </a:p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200" dirty="0">
                <a:latin typeface="Century Gothic" panose="020B0502020202020204" pitchFamily="34" charset="0"/>
              </a:rPr>
              <a:t>Understand the applicability of the City’s adopted long-range planning goals, policies, and action items</a:t>
            </a:r>
          </a:p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200" dirty="0">
                <a:latin typeface="Century Gothic" panose="020B0502020202020204" pitchFamily="34" charset="0"/>
              </a:rPr>
              <a:t>Listen to stakeholders’ goals and experiences</a:t>
            </a:r>
          </a:p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200" dirty="0">
                <a:latin typeface="Century Gothic" panose="020B0502020202020204" pitchFamily="34" charset="0"/>
              </a:rPr>
              <a:t>Document deficiencies in the development codes and processes</a:t>
            </a:r>
          </a:p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200" dirty="0">
                <a:latin typeface="Century Gothic" panose="020B0502020202020204" pitchFamily="34" charset="0"/>
              </a:rPr>
              <a:t>Recommend alternative approach and code structure</a:t>
            </a:r>
          </a:p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200" dirty="0">
                <a:latin typeface="Century Gothic" panose="020B0502020202020204" pitchFamily="34" charset="0"/>
              </a:rPr>
              <a:t>Review best practices</a:t>
            </a:r>
          </a:p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200" dirty="0">
                <a:latin typeface="Century Gothic" panose="020B0502020202020204" pitchFamily="34" charset="0"/>
              </a:rPr>
              <a:t>Provide recommendations that reflect Edmond’s vision for the future</a:t>
            </a:r>
          </a:p>
          <a:p>
            <a:endParaRPr lang="en-US" sz="2400" b="1" dirty="0">
              <a:solidFill>
                <a:srgbClr val="EF922A"/>
              </a:solidFill>
              <a:latin typeface="Century Gothic" panose="020B0502020202020204" pitchFamily="34" charset="0"/>
            </a:endParaRPr>
          </a:p>
          <a:p>
            <a:endParaRPr lang="en-US" sz="2400" b="1" dirty="0">
              <a:solidFill>
                <a:srgbClr val="EF922A"/>
              </a:solidFill>
              <a:latin typeface="Century Gothic" panose="020B0502020202020204" pitchFamily="34" charset="0"/>
            </a:endParaRPr>
          </a:p>
          <a:p>
            <a:endParaRPr lang="en-US" sz="2400" b="1" dirty="0">
              <a:solidFill>
                <a:srgbClr val="EF922A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16243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F267BC6C-62CD-12B4-E4B5-9391D0EDAB6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0000"/>
          </a:blip>
          <a:srcRect l="24431"/>
          <a:stretch/>
        </p:blipFill>
        <p:spPr>
          <a:xfrm rot="10800000">
            <a:off x="9452927" y="0"/>
            <a:ext cx="274737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67703BA-CE7C-9C79-CCCE-271966C79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A42145"/>
                </a:solidFill>
                <a:latin typeface="Century Gothic" panose="020B0502020202020204" pitchFamily="34" charset="0"/>
              </a:rPr>
              <a:t>DIAGNOSTIC REPORT OVERVIEW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162472-3C8E-B7C1-8254-40D92DEF167D}"/>
              </a:ext>
            </a:extLst>
          </p:cNvPr>
          <p:cNvSpPr/>
          <p:nvPr/>
        </p:nvSpPr>
        <p:spPr>
          <a:xfrm>
            <a:off x="0" y="706056"/>
            <a:ext cx="838200" cy="636607"/>
          </a:xfrm>
          <a:prstGeom prst="rect">
            <a:avLst/>
          </a:prstGeom>
          <a:solidFill>
            <a:srgbClr val="EF922A"/>
          </a:solidFill>
          <a:ln>
            <a:solidFill>
              <a:srgbClr val="EF922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AD84FA-B720-0380-C823-6A0B7105712F}"/>
              </a:ext>
            </a:extLst>
          </p:cNvPr>
          <p:cNvSpPr txBox="1"/>
          <p:nvPr/>
        </p:nvSpPr>
        <p:spPr>
          <a:xfrm>
            <a:off x="1102490" y="1482344"/>
            <a:ext cx="10515600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41675C"/>
                </a:solidFill>
                <a:latin typeface="Century Gothic" panose="020B0502020202020204" pitchFamily="34" charset="0"/>
              </a:rPr>
              <a:t>EXISTING PLANS REVIEWED:</a:t>
            </a:r>
          </a:p>
          <a:p>
            <a:endParaRPr lang="en-US" sz="2400" b="1" dirty="0">
              <a:solidFill>
                <a:srgbClr val="41675C"/>
              </a:solidFill>
              <a:latin typeface="Century Gothic" panose="020B0502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entury Gothic" panose="020B0502020202020204" pitchFamily="34" charset="0"/>
              </a:rPr>
              <a:t>Comprehensive Plan- Edmond Plan, 2018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Century Gothic" panose="020B0502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entury Gothic" panose="020B0502020202020204" pitchFamily="34" charset="0"/>
              </a:rPr>
              <a:t>2014 Edmond Downtown Master Plan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Century Gothic" panose="020B0502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entury Gothic" panose="020B0502020202020204" pitchFamily="34" charset="0"/>
              </a:rPr>
              <a:t>Downtown Design Guidelines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Century Gothic" panose="020B0502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entury Gothic" panose="020B0502020202020204" pitchFamily="34" charset="0"/>
              </a:rPr>
              <a:t>Edmond Downtown Area Parking Plan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Century Gothic" panose="020B0502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latin typeface="Century Gothic" panose="020B0502020202020204" pitchFamily="34" charset="0"/>
              </a:rPr>
              <a:t>EdmondShift</a:t>
            </a:r>
            <a:endParaRPr lang="en-US" sz="2400" dirty="0">
              <a:latin typeface="Century Gothic" panose="020B0502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Century Gothic" panose="020B0502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entury Gothic" panose="020B0502020202020204" pitchFamily="34" charset="0"/>
              </a:rPr>
              <a:t>Parks and Recreation Master Plan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EF922A"/>
              </a:solidFill>
              <a:latin typeface="Century Gothic" panose="020B0502020202020204" pitchFamily="34" charset="0"/>
            </a:endParaRPr>
          </a:p>
          <a:p>
            <a:endParaRPr lang="en-US" sz="2400" b="1" dirty="0">
              <a:solidFill>
                <a:srgbClr val="EF922A"/>
              </a:solidFill>
              <a:latin typeface="Century Gothic" panose="020B0502020202020204" pitchFamily="34" charset="0"/>
            </a:endParaRPr>
          </a:p>
          <a:p>
            <a:endParaRPr lang="en-US" sz="2400" b="1" dirty="0">
              <a:solidFill>
                <a:srgbClr val="EF922A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D20041F-0AB6-7D8A-3CEA-FAB956A713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68327">
            <a:off x="9493092" y="1749799"/>
            <a:ext cx="2204865" cy="286632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5913A2A-773F-F402-E3E3-92929283AB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107367">
            <a:off x="8141800" y="2066372"/>
            <a:ext cx="2333734" cy="302714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13B4092-CDDE-F3A2-92BC-85955312B6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6586" y="3718778"/>
            <a:ext cx="3001485" cy="230346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404420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703BA-CE7C-9C79-CCCE-271966C79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A42145"/>
                </a:solidFill>
                <a:latin typeface="Century Gothic" panose="020B0502020202020204" pitchFamily="34" charset="0"/>
              </a:rPr>
              <a:t>DIAGNOSTIC REPORT OVERVIEW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162472-3C8E-B7C1-8254-40D92DEF167D}"/>
              </a:ext>
            </a:extLst>
          </p:cNvPr>
          <p:cNvSpPr/>
          <p:nvPr/>
        </p:nvSpPr>
        <p:spPr>
          <a:xfrm>
            <a:off x="0" y="706056"/>
            <a:ext cx="838200" cy="636607"/>
          </a:xfrm>
          <a:prstGeom prst="rect">
            <a:avLst/>
          </a:prstGeom>
          <a:solidFill>
            <a:srgbClr val="EF922A"/>
          </a:solidFill>
          <a:ln>
            <a:solidFill>
              <a:srgbClr val="EF922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AD84FA-B720-0380-C823-6A0B7105712F}"/>
              </a:ext>
            </a:extLst>
          </p:cNvPr>
          <p:cNvSpPr txBox="1"/>
          <p:nvPr/>
        </p:nvSpPr>
        <p:spPr>
          <a:xfrm>
            <a:off x="1102490" y="1365856"/>
            <a:ext cx="105156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41675C"/>
                </a:solidFill>
                <a:latin typeface="Century Gothic" panose="020B0502020202020204" pitchFamily="34" charset="0"/>
              </a:rPr>
              <a:t>KEY DEVELOPMENT DEFICIENCIES IN CURRENT CODE</a:t>
            </a:r>
          </a:p>
          <a:p>
            <a:endParaRPr lang="en-US" sz="2400" b="1" dirty="0">
              <a:solidFill>
                <a:srgbClr val="41675C"/>
              </a:solidFill>
              <a:latin typeface="Century Gothic" panose="020B0502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41675C"/>
              </a:solidFill>
              <a:latin typeface="Century Gothic" panose="020B0502020202020204" pitchFamily="34" charset="0"/>
            </a:endParaRPr>
          </a:p>
          <a:p>
            <a:endParaRPr lang="en-US" sz="2400" b="1" dirty="0">
              <a:solidFill>
                <a:srgbClr val="41675C"/>
              </a:solidFill>
              <a:latin typeface="Century Gothic" panose="020B0502020202020204" pitchFamily="34" charset="0"/>
            </a:endParaRPr>
          </a:p>
          <a:p>
            <a:endParaRPr lang="en-US" sz="2400" b="1" dirty="0">
              <a:solidFill>
                <a:srgbClr val="41675C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07D6A35-ACFA-038A-CAA7-96B01F5B32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8819" y="1828864"/>
            <a:ext cx="5494496" cy="49534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25F5F20-D7FB-1581-EEE6-2B13176EAB9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0000"/>
          </a:blip>
          <a:srcRect l="24431"/>
          <a:stretch/>
        </p:blipFill>
        <p:spPr>
          <a:xfrm rot="10800000">
            <a:off x="9452927" y="0"/>
            <a:ext cx="27473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5153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703BA-CE7C-9C79-CCCE-271966C79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A42145"/>
                </a:solidFill>
                <a:latin typeface="Century Gothic" panose="020B0502020202020204" pitchFamily="34" charset="0"/>
              </a:rPr>
              <a:t>DIAGNOSTIC REPORT OVERVIEW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162472-3C8E-B7C1-8254-40D92DEF167D}"/>
              </a:ext>
            </a:extLst>
          </p:cNvPr>
          <p:cNvSpPr/>
          <p:nvPr/>
        </p:nvSpPr>
        <p:spPr>
          <a:xfrm>
            <a:off x="0" y="706056"/>
            <a:ext cx="838200" cy="636607"/>
          </a:xfrm>
          <a:prstGeom prst="rect">
            <a:avLst/>
          </a:prstGeom>
          <a:solidFill>
            <a:srgbClr val="EF922A"/>
          </a:solidFill>
          <a:ln>
            <a:solidFill>
              <a:srgbClr val="EF922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AD84FA-B720-0380-C823-6A0B7105712F}"/>
              </a:ext>
            </a:extLst>
          </p:cNvPr>
          <p:cNvSpPr txBox="1"/>
          <p:nvPr/>
        </p:nvSpPr>
        <p:spPr>
          <a:xfrm>
            <a:off x="1102490" y="1504076"/>
            <a:ext cx="853922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41675C"/>
                </a:solidFill>
                <a:latin typeface="Century Gothic" panose="020B0502020202020204" pitchFamily="34" charset="0"/>
              </a:rPr>
              <a:t>RECOMMENDATIONS: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41675C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EF922A"/>
              </a:solidFill>
              <a:latin typeface="Century Gothic" panose="020B0502020202020204" pitchFamily="34" charset="0"/>
            </a:endParaRPr>
          </a:p>
          <a:p>
            <a:endParaRPr lang="en-US" sz="2400" b="1" i="1" dirty="0">
              <a:solidFill>
                <a:srgbClr val="41675C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EF922A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EF922A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4EB78C-987C-8337-9EAA-4E34289B4425}"/>
              </a:ext>
            </a:extLst>
          </p:cNvPr>
          <p:cNvSpPr txBox="1"/>
          <p:nvPr/>
        </p:nvSpPr>
        <p:spPr>
          <a:xfrm>
            <a:off x="1033366" y="2150685"/>
            <a:ext cx="860834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Century Gothic" panose="020B0502020202020204" pitchFamily="34" charset="0"/>
              </a:rPr>
              <a:t>Encourage density where appropriate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800" dirty="0">
              <a:latin typeface="Century Gothic" panose="020B0502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Century Gothic" panose="020B0502020202020204" pitchFamily="34" charset="0"/>
              </a:rPr>
              <a:t>Relieve development pressure in scenic areas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800" dirty="0">
              <a:latin typeface="Century Gothic" panose="020B0502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Century Gothic" panose="020B0502020202020204" pitchFamily="34" charset="0"/>
              </a:rPr>
              <a:t>Include green </a:t>
            </a:r>
            <a:r>
              <a:rPr lang="en-US" dirty="0">
                <a:latin typeface="Century Gothic" panose="020B0502020202020204" pitchFamily="34" charset="0"/>
              </a:rPr>
              <a:t>i</a:t>
            </a:r>
            <a:r>
              <a:rPr lang="en-US" sz="1800" dirty="0">
                <a:latin typeface="Century Gothic" panose="020B0502020202020204" pitchFamily="34" charset="0"/>
              </a:rPr>
              <a:t>nfrastructure and low-impact development options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800" dirty="0">
              <a:latin typeface="Century Gothic" panose="020B0502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Century Gothic" panose="020B0502020202020204" pitchFamily="34" charset="0"/>
              </a:rPr>
              <a:t>Evaluate and update development review processes 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800" dirty="0">
              <a:latin typeface="Century Gothic" panose="020B0502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Century Gothic" panose="020B0502020202020204" pitchFamily="34" charset="0"/>
              </a:rPr>
              <a:t>Provide clarity for property owners and developers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800" dirty="0">
              <a:latin typeface="Century Gothic" panose="020B0502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Century Gothic" panose="020B0502020202020204" pitchFamily="34" charset="0"/>
              </a:rPr>
              <a:t>Reorganize for easier navigability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800" dirty="0">
              <a:latin typeface="Century Gothic" panose="020B0502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Century Gothic" panose="020B0502020202020204" pitchFamily="34" charset="0"/>
              </a:rPr>
              <a:t>Add flow charts and graphics</a:t>
            </a:r>
          </a:p>
          <a:p>
            <a:pPr lvl="1"/>
            <a:endParaRPr lang="en-US" sz="1800" dirty="0">
              <a:latin typeface="Century Gothic" panose="020B0502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EA3D995-BC92-B553-7E5C-3554813F52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0000"/>
          </a:blip>
          <a:srcRect l="24431"/>
          <a:stretch/>
        </p:blipFill>
        <p:spPr>
          <a:xfrm rot="10800000">
            <a:off x="9452927" y="0"/>
            <a:ext cx="27473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7518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703BA-CE7C-9C79-CCCE-271966C79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91251"/>
            <a:ext cx="4902843" cy="132556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A42145"/>
                </a:solidFill>
                <a:latin typeface="Century Gothic" panose="020B0502020202020204" pitchFamily="34" charset="0"/>
              </a:rPr>
              <a:t>WHAT IS A UNIFIED DEVELOPMENT CODE?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162472-3C8E-B7C1-8254-40D92DEF167D}"/>
              </a:ext>
            </a:extLst>
          </p:cNvPr>
          <p:cNvSpPr/>
          <p:nvPr/>
        </p:nvSpPr>
        <p:spPr>
          <a:xfrm>
            <a:off x="0" y="706056"/>
            <a:ext cx="838200" cy="636607"/>
          </a:xfrm>
          <a:prstGeom prst="rect">
            <a:avLst/>
          </a:prstGeom>
          <a:solidFill>
            <a:srgbClr val="EF922A"/>
          </a:solidFill>
          <a:ln>
            <a:solidFill>
              <a:srgbClr val="EF922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0F5AC235-A894-F6D7-4126-5517A7F83F7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0510938"/>
              </p:ext>
            </p:extLst>
          </p:nvPr>
        </p:nvGraphicFramePr>
        <p:xfrm>
          <a:off x="2198868" y="891251"/>
          <a:ext cx="8760750" cy="5840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249C13A0-D98D-743D-4EAA-E25C7D818AA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alphaModFix amt="20000"/>
          </a:blip>
          <a:srcRect l="24431"/>
          <a:stretch/>
        </p:blipFill>
        <p:spPr>
          <a:xfrm rot="10800000">
            <a:off x="9452927" y="0"/>
            <a:ext cx="27473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7247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703BA-CE7C-9C79-CCCE-271966C79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A42145"/>
                </a:solidFill>
                <a:latin typeface="Century Gothic" panose="020B0502020202020204" pitchFamily="34" charset="0"/>
              </a:rPr>
              <a:t>NEXT STEPS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162472-3C8E-B7C1-8254-40D92DEF167D}"/>
              </a:ext>
            </a:extLst>
          </p:cNvPr>
          <p:cNvSpPr/>
          <p:nvPr/>
        </p:nvSpPr>
        <p:spPr>
          <a:xfrm>
            <a:off x="0" y="706056"/>
            <a:ext cx="838200" cy="636607"/>
          </a:xfrm>
          <a:prstGeom prst="rect">
            <a:avLst/>
          </a:prstGeom>
          <a:solidFill>
            <a:srgbClr val="EF922A"/>
          </a:solidFill>
          <a:ln>
            <a:solidFill>
              <a:srgbClr val="EF922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AD84FA-B720-0380-C823-6A0B7105712F}"/>
              </a:ext>
            </a:extLst>
          </p:cNvPr>
          <p:cNvSpPr txBox="1"/>
          <p:nvPr/>
        </p:nvSpPr>
        <p:spPr>
          <a:xfrm>
            <a:off x="1047019" y="435125"/>
            <a:ext cx="105156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400" b="1" dirty="0">
              <a:solidFill>
                <a:srgbClr val="EF922A"/>
              </a:solidFill>
              <a:latin typeface="Century Gothic" panose="020B0502020202020204" pitchFamily="34" charset="0"/>
            </a:endParaRPr>
          </a:p>
          <a:p>
            <a:endParaRPr lang="en-US" sz="2400" b="1" dirty="0">
              <a:solidFill>
                <a:srgbClr val="EF922A"/>
              </a:solidFill>
              <a:latin typeface="Century Gothic" panose="020B0502020202020204" pitchFamily="34" charset="0"/>
            </a:endParaRPr>
          </a:p>
          <a:p>
            <a:endParaRPr lang="en-US" sz="2400" b="1" dirty="0">
              <a:solidFill>
                <a:srgbClr val="EF922A"/>
              </a:solidFill>
              <a:latin typeface="Century Gothic" panose="020B0502020202020204" pitchFamily="34" charset="0"/>
            </a:endParaRPr>
          </a:p>
          <a:p>
            <a:r>
              <a:rPr lang="en-US" sz="2400" b="1" dirty="0">
                <a:solidFill>
                  <a:srgbClr val="41675C"/>
                </a:solidFill>
                <a:latin typeface="Century Gothic" panose="020B0502020202020204" pitchFamily="34" charset="0"/>
              </a:rPr>
              <a:t>Advisory Committee Meeting: OCTOBER 12, 2023</a:t>
            </a:r>
          </a:p>
          <a:p>
            <a:endParaRPr lang="en-US" sz="2400" b="1" dirty="0">
              <a:solidFill>
                <a:srgbClr val="EF922A"/>
              </a:solidFill>
              <a:latin typeface="Century Gothic" panose="020B0502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entury Gothic" panose="020B0502020202020204" pitchFamily="34" charset="0"/>
              </a:rPr>
              <a:t>Review draft General Provisions and discuss Zoning</a:t>
            </a:r>
          </a:p>
          <a:p>
            <a:endParaRPr lang="en-US" sz="2400" b="1" dirty="0">
              <a:solidFill>
                <a:srgbClr val="EF922A"/>
              </a:solidFill>
              <a:latin typeface="Century Gothic" panose="020B0502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EF922A"/>
              </a:solidFill>
              <a:latin typeface="Century Gothic" panose="020B0502020202020204" pitchFamily="34" charset="0"/>
            </a:endParaRPr>
          </a:p>
          <a:p>
            <a:endParaRPr lang="en-US" sz="2400" b="1" dirty="0">
              <a:solidFill>
                <a:srgbClr val="EF922A"/>
              </a:solidFill>
              <a:latin typeface="Century Gothic" panose="020B0502020202020204" pitchFamily="34" charset="0"/>
            </a:endParaRPr>
          </a:p>
          <a:p>
            <a:endParaRPr lang="en-US" sz="2400" b="1" dirty="0">
              <a:solidFill>
                <a:srgbClr val="EF922A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898FD04-FBC6-8CB5-A743-3A00C750369D}"/>
              </a:ext>
            </a:extLst>
          </p:cNvPr>
          <p:cNvGrpSpPr/>
          <p:nvPr/>
        </p:nvGrpSpPr>
        <p:grpSpPr>
          <a:xfrm>
            <a:off x="2396070" y="3019870"/>
            <a:ext cx="7046856" cy="3223007"/>
            <a:chOff x="411219" y="1794517"/>
            <a:chExt cx="7046856" cy="3223007"/>
          </a:xfrm>
        </p:grpSpPr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97329801-AB60-6E9D-EDE4-59B069A03EE4}"/>
                </a:ext>
              </a:extLst>
            </p:cNvPr>
            <p:cNvCxnSpPr>
              <a:cxnSpLocks/>
            </p:cNvCxnSpPr>
            <p:nvPr/>
          </p:nvCxnSpPr>
          <p:spPr>
            <a:xfrm>
              <a:off x="921419" y="4143852"/>
              <a:ext cx="6536656" cy="0"/>
            </a:xfrm>
            <a:prstGeom prst="straightConnector1">
              <a:avLst/>
            </a:prstGeom>
            <a:ln w="76200">
              <a:solidFill>
                <a:srgbClr val="41675C"/>
              </a:solidFill>
              <a:prstDash val="sysDash"/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E0E452AF-2A6E-122A-0AB1-B88F587AD6E3}"/>
                </a:ext>
              </a:extLst>
            </p:cNvPr>
            <p:cNvSpPr/>
            <p:nvPr/>
          </p:nvSpPr>
          <p:spPr>
            <a:xfrm>
              <a:off x="1495172" y="3179099"/>
              <a:ext cx="1838425" cy="1838425"/>
            </a:xfrm>
            <a:prstGeom prst="ellipse">
              <a:avLst/>
            </a:prstGeom>
            <a:solidFill>
              <a:srgbClr val="A421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entury Gothic" panose="020B0502020202020204" pitchFamily="34" charset="0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8AB3B458-F89D-C7D7-9A79-4BDBC2B7E983}"/>
                </a:ext>
              </a:extLst>
            </p:cNvPr>
            <p:cNvSpPr/>
            <p:nvPr/>
          </p:nvSpPr>
          <p:spPr>
            <a:xfrm>
              <a:off x="4758135" y="3179099"/>
              <a:ext cx="1838425" cy="1838425"/>
            </a:xfrm>
            <a:prstGeom prst="ellipse">
              <a:avLst/>
            </a:prstGeom>
            <a:solidFill>
              <a:srgbClr val="A421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entury Gothic" panose="020B0502020202020204" pitchFamily="34" charset="0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782CBC7C-F5E6-8697-93B3-9F813595D4A2}"/>
                </a:ext>
              </a:extLst>
            </p:cNvPr>
            <p:cNvSpPr/>
            <p:nvPr/>
          </p:nvSpPr>
          <p:spPr>
            <a:xfrm>
              <a:off x="790127" y="4012558"/>
              <a:ext cx="262584" cy="262584"/>
            </a:xfrm>
            <a:prstGeom prst="ellipse">
              <a:avLst/>
            </a:prstGeom>
            <a:solidFill>
              <a:srgbClr val="97CD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entury Gothic" panose="020B0502020202020204" pitchFamily="34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6BF3AD65-FCCA-A8C0-2971-E5A96A4896A0}"/>
                </a:ext>
              </a:extLst>
            </p:cNvPr>
            <p:cNvSpPr/>
            <p:nvPr/>
          </p:nvSpPr>
          <p:spPr>
            <a:xfrm>
              <a:off x="3914574" y="4012560"/>
              <a:ext cx="262584" cy="262584"/>
            </a:xfrm>
            <a:prstGeom prst="ellipse">
              <a:avLst/>
            </a:prstGeom>
            <a:solidFill>
              <a:srgbClr val="97CD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entury Gothic" panose="020B0502020202020204" pitchFamily="34" charset="0"/>
              </a:endParaRPr>
            </a:p>
          </p:txBody>
        </p:sp>
        <p:sp>
          <p:nvSpPr>
            <p:cNvPr id="18" name="Right Brace 17">
              <a:extLst>
                <a:ext uri="{FF2B5EF4-FFF2-40B4-BE49-F238E27FC236}">
                  <a16:creationId xmlns:a16="http://schemas.microsoft.com/office/drawing/2014/main" id="{F69F849F-894F-74BD-CEB9-32661D2E5A24}"/>
                </a:ext>
              </a:extLst>
            </p:cNvPr>
            <p:cNvSpPr/>
            <p:nvPr/>
          </p:nvSpPr>
          <p:spPr>
            <a:xfrm rot="16200000">
              <a:off x="2143072" y="1277333"/>
              <a:ext cx="683405" cy="3126704"/>
            </a:xfrm>
            <a:prstGeom prst="rightBrace">
              <a:avLst>
                <a:gd name="adj1" fmla="val 55145"/>
                <a:gd name="adj2" fmla="val 50000"/>
              </a:avLst>
            </a:prstGeom>
            <a:noFill/>
            <a:ln w="12700">
              <a:solidFill>
                <a:srgbClr val="97CDC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entury Gothic" panose="020B0502020202020204" pitchFamily="34" charset="0"/>
              </a:endParaRPr>
            </a:p>
          </p:txBody>
        </p:sp>
        <p:sp>
          <p:nvSpPr>
            <p:cNvPr id="19" name="Right Brace 18">
              <a:extLst>
                <a:ext uri="{FF2B5EF4-FFF2-40B4-BE49-F238E27FC236}">
                  <a16:creationId xmlns:a16="http://schemas.microsoft.com/office/drawing/2014/main" id="{6E559DD8-4997-A34B-B993-52D92D95BCE3}"/>
                </a:ext>
              </a:extLst>
            </p:cNvPr>
            <p:cNvSpPr/>
            <p:nvPr/>
          </p:nvSpPr>
          <p:spPr>
            <a:xfrm rot="16200000">
              <a:off x="5319524" y="1227615"/>
              <a:ext cx="712498" cy="3259809"/>
            </a:xfrm>
            <a:prstGeom prst="rightBrace">
              <a:avLst>
                <a:gd name="adj1" fmla="val 55145"/>
                <a:gd name="adj2" fmla="val 50000"/>
              </a:avLst>
            </a:prstGeom>
            <a:ln w="12700">
              <a:solidFill>
                <a:srgbClr val="97CDC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Century Gothic" panose="020B0502020202020204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631A89A-4951-31BC-40E0-65861C8F83E9}"/>
                </a:ext>
              </a:extLst>
            </p:cNvPr>
            <p:cNvSpPr txBox="1"/>
            <p:nvPr/>
          </p:nvSpPr>
          <p:spPr>
            <a:xfrm>
              <a:off x="914512" y="1820203"/>
              <a:ext cx="314052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41675C"/>
                  </a:solidFill>
                  <a:latin typeface="Century Gothic" panose="020B0502020202020204" pitchFamily="34" charset="0"/>
                </a:rPr>
                <a:t>Phase 2: </a:t>
              </a:r>
            </a:p>
            <a:p>
              <a:pPr algn="ctr"/>
              <a:r>
                <a:rPr lang="en-US" dirty="0">
                  <a:solidFill>
                    <a:srgbClr val="41675C"/>
                  </a:solidFill>
                  <a:latin typeface="Century Gothic" panose="020B0502020202020204" pitchFamily="34" charset="0"/>
                </a:rPr>
                <a:t>Draft Code Development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0FED650-CC25-DC26-0696-95E9A94D66B5}"/>
                </a:ext>
              </a:extLst>
            </p:cNvPr>
            <p:cNvSpPr txBox="1"/>
            <p:nvPr/>
          </p:nvSpPr>
          <p:spPr>
            <a:xfrm>
              <a:off x="4116850" y="1794517"/>
              <a:ext cx="312670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41675C"/>
                  </a:solidFill>
                  <a:latin typeface="Century Gothic" panose="020B0502020202020204" pitchFamily="34" charset="0"/>
                </a:rPr>
                <a:t>Phase 3: </a:t>
              </a:r>
            </a:p>
            <a:p>
              <a:pPr algn="ctr"/>
              <a:r>
                <a:rPr lang="en-US" dirty="0">
                  <a:solidFill>
                    <a:srgbClr val="41675C"/>
                  </a:solidFill>
                  <a:latin typeface="Century Gothic" panose="020B0502020202020204" pitchFamily="34" charset="0"/>
                </a:rPr>
                <a:t>Mapping Updates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E5F0BA1-C257-23BF-8E20-CA9A72D75462}"/>
                </a:ext>
              </a:extLst>
            </p:cNvPr>
            <p:cNvSpPr txBox="1"/>
            <p:nvPr/>
          </p:nvSpPr>
          <p:spPr>
            <a:xfrm>
              <a:off x="411219" y="4320805"/>
              <a:ext cx="101503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i="1" dirty="0">
                  <a:latin typeface="Century Gothic" panose="020B0502020202020204" pitchFamily="34" charset="0"/>
                </a:rPr>
                <a:t>July</a:t>
              </a:r>
            </a:p>
            <a:p>
              <a:pPr algn="ctr"/>
              <a:r>
                <a:rPr lang="en-US" sz="1400" i="1" dirty="0">
                  <a:latin typeface="Century Gothic" panose="020B0502020202020204" pitchFamily="34" charset="0"/>
                </a:rPr>
                <a:t>2023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05F0619-98CE-FA8F-1EDE-D7964263F4EA}"/>
                </a:ext>
              </a:extLst>
            </p:cNvPr>
            <p:cNvSpPr txBox="1"/>
            <p:nvPr/>
          </p:nvSpPr>
          <p:spPr>
            <a:xfrm>
              <a:off x="3512264" y="4320805"/>
              <a:ext cx="107865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i="1" dirty="0">
                  <a:latin typeface="Century Gothic" panose="020B0502020202020204" pitchFamily="34" charset="0"/>
                </a:rPr>
                <a:t>April</a:t>
              </a:r>
            </a:p>
            <a:p>
              <a:pPr algn="ctr"/>
              <a:r>
                <a:rPr lang="en-US" sz="1400" i="1" dirty="0">
                  <a:latin typeface="Century Gothic" panose="020B0502020202020204" pitchFamily="34" charset="0"/>
                </a:rPr>
                <a:t>2024</a:t>
              </a:r>
            </a:p>
          </p:txBody>
        </p:sp>
      </p:grpSp>
      <p:pic>
        <p:nvPicPr>
          <p:cNvPr id="28" name="Graphic 27">
            <a:extLst>
              <a:ext uri="{FF2B5EF4-FFF2-40B4-BE49-F238E27FC236}">
                <a16:creationId xmlns:a16="http://schemas.microsoft.com/office/drawing/2014/main" id="{A207DB9D-304D-76B4-1D80-98DCA4A8D1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9293" t="12346" r="11837" b="7579"/>
          <a:stretch/>
        </p:blipFill>
        <p:spPr>
          <a:xfrm>
            <a:off x="3615774" y="4575234"/>
            <a:ext cx="1574533" cy="1598593"/>
          </a:xfrm>
          <a:prstGeom prst="rect">
            <a:avLst/>
          </a:prstGeom>
        </p:spPr>
      </p:pic>
      <p:pic>
        <p:nvPicPr>
          <p:cNvPr id="32" name="Graphic 31" descr="Compass outline">
            <a:extLst>
              <a:ext uri="{FF2B5EF4-FFF2-40B4-BE49-F238E27FC236}">
                <a16:creationId xmlns:a16="http://schemas.microsoft.com/office/drawing/2014/main" id="{75B2DE8B-256C-CEEB-54EE-AFD32F97B3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05384" y="4613963"/>
            <a:ext cx="1510479" cy="151047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EB103DC-2965-A3AA-98D5-0A89AA6AA63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 amt="20000"/>
          </a:blip>
          <a:srcRect l="24431"/>
          <a:stretch/>
        </p:blipFill>
        <p:spPr>
          <a:xfrm rot="10800000">
            <a:off x="9452927" y="0"/>
            <a:ext cx="27473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1807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</TotalTime>
  <Words>408</Words>
  <Application>Microsoft Office PowerPoint</Application>
  <PresentationFormat>Widescreen</PresentationFormat>
  <Paragraphs>176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Century Gothic</vt:lpstr>
      <vt:lpstr>Wingdings</vt:lpstr>
      <vt:lpstr>Office Theme</vt:lpstr>
      <vt:lpstr>Advisory Committee Meeting</vt:lpstr>
      <vt:lpstr>FNI TEAM</vt:lpstr>
      <vt:lpstr>ADVISORY COMMITTEE</vt:lpstr>
      <vt:lpstr>GROUP AGREEMENTS</vt:lpstr>
      <vt:lpstr>ADVISORY COMMITTEE ROLES</vt:lpstr>
      <vt:lpstr>QUICK BREAK</vt:lpstr>
      <vt:lpstr>PROJECT OVERVIEW</vt:lpstr>
      <vt:lpstr>PROJECT SCHEDULE</vt:lpstr>
      <vt:lpstr>COMMITTEE MEETINGS &amp; TOPICS</vt:lpstr>
      <vt:lpstr>DIAGNOSTIC REPORT OVERVIEW</vt:lpstr>
      <vt:lpstr>DIAGNOSTIC REPORT OVERVIEW</vt:lpstr>
      <vt:lpstr>DIAGNOSTIC REPORT OVERVIEW</vt:lpstr>
      <vt:lpstr>DIAGNOSTIC REPORT OVERVIEW</vt:lpstr>
      <vt:lpstr>WHAT IS A UNIFIED DEVELOPMENT CODE?</vt:lpstr>
      <vt:lpstr>NEXT STEPS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Advisory Committee Meeting</dc:title>
  <dc:creator>Shobha Pathmanathan</dc:creator>
  <cp:lastModifiedBy>Dawn Warrick</cp:lastModifiedBy>
  <cp:revision>12</cp:revision>
  <dcterms:created xsi:type="dcterms:W3CDTF">2023-08-21T15:23:12Z</dcterms:created>
  <dcterms:modified xsi:type="dcterms:W3CDTF">2023-08-24T13:46:51Z</dcterms:modified>
</cp:coreProperties>
</file>